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2"/>
  </p:notesMasterIdLst>
  <p:handoutMasterIdLst>
    <p:handoutMasterId r:id="rId23"/>
  </p:handoutMasterIdLst>
  <p:sldIdLst>
    <p:sldId id="283" r:id="rId5"/>
    <p:sldId id="256" r:id="rId6"/>
    <p:sldId id="257" r:id="rId7"/>
    <p:sldId id="258" r:id="rId8"/>
    <p:sldId id="285" r:id="rId9"/>
    <p:sldId id="286" r:id="rId10"/>
    <p:sldId id="287" r:id="rId11"/>
    <p:sldId id="288" r:id="rId12"/>
    <p:sldId id="289" r:id="rId13"/>
    <p:sldId id="290" r:id="rId14"/>
    <p:sldId id="291" r:id="rId15"/>
    <p:sldId id="292" r:id="rId16"/>
    <p:sldId id="293" r:id="rId17"/>
    <p:sldId id="294" r:id="rId18"/>
    <p:sldId id="259" r:id="rId19"/>
    <p:sldId id="284" r:id="rId20"/>
    <p:sldId id="260" r:id="rId21"/>
  </p:sldIdLst>
  <p:sldSz cx="12192000" cy="6858000"/>
  <p:notesSz cx="6858000" cy="9144000"/>
  <p:defaultTextStyle>
    <a:defPPr rtl="0">
      <a:defRPr lang="es-mx"/>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1042" y="283"/>
      </p:cViewPr>
      <p:guideLst/>
    </p:cSldViewPr>
  </p:slideViewPr>
  <p:notesTextViewPr>
    <p:cViewPr>
      <p:scale>
        <a:sx n="1" d="1"/>
        <a:sy n="1" d="1"/>
      </p:scale>
      <p:origin x="0" y="0"/>
    </p:cViewPr>
  </p:notesTextViewPr>
  <p:notesViewPr>
    <p:cSldViewPr snapToGrid="0">
      <p:cViewPr varScale="1">
        <p:scale>
          <a:sx n="75" d="100"/>
          <a:sy n="75" d="100"/>
        </p:scale>
        <p:origin x="402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C782498-6E30-4CD8-BB7D-C0D89976F2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6D71355D-C2D8-481E-B290-2BA7F924FE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47FF8D-5D48-4DB6-9F11-A40970557F27}" type="datetime1">
              <a:rPr lang="es-MX" smtClean="0"/>
              <a:t>23/11/2025</a:t>
            </a:fld>
            <a:endParaRPr lang="es-MX" dirty="0"/>
          </a:p>
        </p:txBody>
      </p:sp>
      <p:sp>
        <p:nvSpPr>
          <p:cNvPr id="4" name="Marcador de pie de página 3">
            <a:extLst>
              <a:ext uri="{FF2B5EF4-FFF2-40B4-BE49-F238E27FC236}">
                <a16:creationId xmlns:a16="http://schemas.microsoft.com/office/drawing/2014/main" id="{A40E6C6C-147A-4495-8E4F-7EFA6147DE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985DC612-66A9-41BE-8FAF-AD0BA4C119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1FC66-9091-4595-88AC-489DFA14222A}" type="slidenum">
              <a:rPr lang="es-MX" smtClean="0"/>
              <a:t>‹Nº›</a:t>
            </a:fld>
            <a:endParaRPr lang="es-MX"/>
          </a:p>
        </p:txBody>
      </p:sp>
    </p:spTree>
    <p:extLst>
      <p:ext uri="{BB962C8B-B14F-4D97-AF65-F5344CB8AC3E}">
        <p14:creationId xmlns:p14="http://schemas.microsoft.com/office/powerpoint/2010/main" val="320563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EFBA8-339E-4326-94FF-E68FE736E540}" type="datetime1">
              <a:rPr lang="es-MX" smtClean="0"/>
              <a:pPr/>
              <a:t>23/11/2025</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Editar estilos de texto del patrón</a:t>
            </a:r>
          </a:p>
          <a:p>
            <a:pPr lvl="1"/>
            <a:r>
              <a:rPr lang="es-MX" noProof="0" dirty="0"/>
              <a:t>Segundo nivel</a:t>
            </a:r>
          </a:p>
          <a:p>
            <a:pPr lvl="2"/>
            <a:r>
              <a:rPr lang="es-MX" noProof="0" dirty="0"/>
              <a:t>Tercer nivel</a:t>
            </a:r>
          </a:p>
          <a:p>
            <a:pPr lvl="3"/>
            <a:r>
              <a:rPr lang="es-MX" noProof="0" dirty="0"/>
              <a:t>Cuarto nivel</a:t>
            </a:r>
          </a:p>
          <a:p>
            <a:pPr lvl="4"/>
            <a:r>
              <a:rPr lang="es-MX"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29B84-2044-4FC5-AC9B-9CA944437634}" type="slidenum">
              <a:rPr lang="es-MX" noProof="0" smtClean="0"/>
              <a:t>‹Nº›</a:t>
            </a:fld>
            <a:endParaRPr lang="es-MX" noProof="0"/>
          </a:p>
        </p:txBody>
      </p:sp>
    </p:spTree>
    <p:extLst>
      <p:ext uri="{BB962C8B-B14F-4D97-AF65-F5344CB8AC3E}">
        <p14:creationId xmlns:p14="http://schemas.microsoft.com/office/powerpoint/2010/main" val="80104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DEF4-E5F3-B6F5-995F-0AC05778B83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1E7189-E078-2690-2FF0-7BD03BA7831B}"/>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B85B0873-272B-D09E-3C25-5E5EDD0C7FC4}"/>
              </a:ext>
            </a:extLst>
          </p:cNvPr>
          <p:cNvSpPr>
            <a:spLocks noGrp="1"/>
          </p:cNvSpPr>
          <p:nvPr>
            <p:ph type="body" idx="1"/>
          </p:nvPr>
        </p:nvSpPr>
        <p:spPr/>
        <p:txBody>
          <a:bodyPr/>
          <a:lstStyle/>
          <a:p>
            <a:r>
              <a:rPr lang="es-ES" dirty="0"/>
              <a:t>NOTA: Para </a:t>
            </a:r>
            <a:r>
              <a:rPr lang="es-ES"/>
              <a:t>cambiar una imagen</a:t>
            </a:r>
            <a:r>
              <a:rPr lang="es-ES" dirty="0"/>
              <a:t>, selecciónela y bórrela. Luego use el icono Insertar imagen para reemplazarla por una propia.</a:t>
            </a:r>
          </a:p>
        </p:txBody>
      </p:sp>
      <p:sp>
        <p:nvSpPr>
          <p:cNvPr id="4" name="Marcador de número de diapositiva 3">
            <a:extLst>
              <a:ext uri="{FF2B5EF4-FFF2-40B4-BE49-F238E27FC236}">
                <a16:creationId xmlns:a16="http://schemas.microsoft.com/office/drawing/2014/main" id="{BBAA3A5E-522F-A69F-CA86-C2CDCF9F4689}"/>
              </a:ext>
            </a:extLst>
          </p:cNvPr>
          <p:cNvSpPr>
            <a:spLocks noGrp="1"/>
          </p:cNvSpPr>
          <p:nvPr>
            <p:ph type="sldNum" sz="quarter" idx="10"/>
          </p:nvPr>
        </p:nvSpPr>
        <p:spPr/>
        <p:txBody>
          <a:bodyPr/>
          <a:lstStyle/>
          <a:p>
            <a:fld id="{FC8BD8E7-1312-41F3-99C4-6DA5AF891969}" type="slidenum">
              <a:rPr lang="es-ES" smtClean="0"/>
              <a:t>1</a:t>
            </a:fld>
            <a:endParaRPr lang="es-ES"/>
          </a:p>
        </p:txBody>
      </p:sp>
    </p:spTree>
    <p:extLst>
      <p:ext uri="{BB962C8B-B14F-4D97-AF65-F5344CB8AC3E}">
        <p14:creationId xmlns:p14="http://schemas.microsoft.com/office/powerpoint/2010/main" val="275388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995D-11EC-90AE-C368-473D138A6B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ADA735-1467-2EE6-363E-53ED61E39C85}"/>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6B28BE99-0AA6-4C7B-5729-76013EC1A06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B28131BC-E56E-5C10-29EB-F93A022D18C3}"/>
              </a:ext>
            </a:extLst>
          </p:cNvPr>
          <p:cNvSpPr>
            <a:spLocks noGrp="1"/>
          </p:cNvSpPr>
          <p:nvPr>
            <p:ph type="sldNum" sz="quarter" idx="5"/>
          </p:nvPr>
        </p:nvSpPr>
        <p:spPr/>
        <p:txBody>
          <a:bodyPr/>
          <a:lstStyle/>
          <a:p>
            <a:fld id="{57629B84-2044-4FC5-AC9B-9CA944437634}" type="slidenum">
              <a:rPr lang="es-ES" smtClean="0"/>
              <a:t>10</a:t>
            </a:fld>
            <a:endParaRPr lang="es-ES"/>
          </a:p>
        </p:txBody>
      </p:sp>
    </p:spTree>
    <p:extLst>
      <p:ext uri="{BB962C8B-B14F-4D97-AF65-F5344CB8AC3E}">
        <p14:creationId xmlns:p14="http://schemas.microsoft.com/office/powerpoint/2010/main" val="275222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F0F4A-CD5A-66F9-0ED8-E814987AD6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4B36E4-5F09-E24B-4763-1E4AC5E73CFE}"/>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02D99E1A-C539-6A26-A187-266DD210A57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8A72D7E-8C92-FAE5-2322-E5C639523688}"/>
              </a:ext>
            </a:extLst>
          </p:cNvPr>
          <p:cNvSpPr>
            <a:spLocks noGrp="1"/>
          </p:cNvSpPr>
          <p:nvPr>
            <p:ph type="sldNum" sz="quarter" idx="5"/>
          </p:nvPr>
        </p:nvSpPr>
        <p:spPr/>
        <p:txBody>
          <a:bodyPr/>
          <a:lstStyle/>
          <a:p>
            <a:fld id="{57629B84-2044-4FC5-AC9B-9CA944437634}" type="slidenum">
              <a:rPr lang="es-ES" smtClean="0"/>
              <a:t>11</a:t>
            </a:fld>
            <a:endParaRPr lang="es-ES"/>
          </a:p>
        </p:txBody>
      </p:sp>
    </p:spTree>
    <p:extLst>
      <p:ext uri="{BB962C8B-B14F-4D97-AF65-F5344CB8AC3E}">
        <p14:creationId xmlns:p14="http://schemas.microsoft.com/office/powerpoint/2010/main" val="393087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67B4A-A629-0FB0-F156-B30B667C36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1522B3-672C-F1F1-A0B3-9CACAC93738C}"/>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A879227A-5B1C-8BC7-524C-BA8000BF367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E7F71A6-F616-5A0F-85AD-9FD84A59AF59}"/>
              </a:ext>
            </a:extLst>
          </p:cNvPr>
          <p:cNvSpPr>
            <a:spLocks noGrp="1"/>
          </p:cNvSpPr>
          <p:nvPr>
            <p:ph type="sldNum" sz="quarter" idx="5"/>
          </p:nvPr>
        </p:nvSpPr>
        <p:spPr/>
        <p:txBody>
          <a:bodyPr/>
          <a:lstStyle/>
          <a:p>
            <a:fld id="{57629B84-2044-4FC5-AC9B-9CA944437634}" type="slidenum">
              <a:rPr lang="es-ES" smtClean="0"/>
              <a:t>12</a:t>
            </a:fld>
            <a:endParaRPr lang="es-ES"/>
          </a:p>
        </p:txBody>
      </p:sp>
    </p:spTree>
    <p:extLst>
      <p:ext uri="{BB962C8B-B14F-4D97-AF65-F5344CB8AC3E}">
        <p14:creationId xmlns:p14="http://schemas.microsoft.com/office/powerpoint/2010/main" val="3960786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1D6F4-09BF-4464-9950-849251E626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B98941-DB6C-72B5-7F48-125ADD0D5A91}"/>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3D5E1190-3251-D8CE-3BB2-AA43B86902F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1C9CB35-FC55-B2DC-97AB-AF9BFE8C41A5}"/>
              </a:ext>
            </a:extLst>
          </p:cNvPr>
          <p:cNvSpPr>
            <a:spLocks noGrp="1"/>
          </p:cNvSpPr>
          <p:nvPr>
            <p:ph type="sldNum" sz="quarter" idx="5"/>
          </p:nvPr>
        </p:nvSpPr>
        <p:spPr/>
        <p:txBody>
          <a:bodyPr/>
          <a:lstStyle/>
          <a:p>
            <a:fld id="{57629B84-2044-4FC5-AC9B-9CA944437634}" type="slidenum">
              <a:rPr lang="es-ES" smtClean="0"/>
              <a:t>13</a:t>
            </a:fld>
            <a:endParaRPr lang="es-ES"/>
          </a:p>
        </p:txBody>
      </p:sp>
    </p:spTree>
    <p:extLst>
      <p:ext uri="{BB962C8B-B14F-4D97-AF65-F5344CB8AC3E}">
        <p14:creationId xmlns:p14="http://schemas.microsoft.com/office/powerpoint/2010/main" val="360771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2930-8C1B-577B-A2CA-4DEFE6D054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71A2E0-425F-48FC-D37A-FAFAD3433009}"/>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A9FB39B2-2F0E-BAC7-19EF-1A615BE7DF1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B89371A-A4B1-D892-4D1C-636CC3526F36}"/>
              </a:ext>
            </a:extLst>
          </p:cNvPr>
          <p:cNvSpPr>
            <a:spLocks noGrp="1"/>
          </p:cNvSpPr>
          <p:nvPr>
            <p:ph type="sldNum" sz="quarter" idx="5"/>
          </p:nvPr>
        </p:nvSpPr>
        <p:spPr/>
        <p:txBody>
          <a:bodyPr/>
          <a:lstStyle/>
          <a:p>
            <a:fld id="{57629B84-2044-4FC5-AC9B-9CA944437634}" type="slidenum">
              <a:rPr lang="es-ES" smtClean="0"/>
              <a:t>14</a:t>
            </a:fld>
            <a:endParaRPr lang="es-ES"/>
          </a:p>
        </p:txBody>
      </p:sp>
    </p:spTree>
    <p:extLst>
      <p:ext uri="{BB962C8B-B14F-4D97-AF65-F5344CB8AC3E}">
        <p14:creationId xmlns:p14="http://schemas.microsoft.com/office/powerpoint/2010/main" val="3957760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MX"/>
          </a:p>
        </p:txBody>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57629B84-2044-4FC5-AC9B-9CA944437634}" type="slidenum">
              <a:rPr lang="es-MX" smtClean="0"/>
              <a:t>15</a:t>
            </a:fld>
            <a:endParaRPr lang="es-MX"/>
          </a:p>
        </p:txBody>
      </p:sp>
    </p:spTree>
    <p:extLst>
      <p:ext uri="{BB962C8B-B14F-4D97-AF65-F5344CB8AC3E}">
        <p14:creationId xmlns:p14="http://schemas.microsoft.com/office/powerpoint/2010/main" val="1576890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32079-C1A8-9E98-CF50-B2D8F2A5A7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C14EED-E407-709D-DFCB-6B830F919679}"/>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817A9521-BFD0-9365-FCE2-E87794125FAE}"/>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FEA974CE-936D-3B7B-D66B-24B577412DDF}"/>
              </a:ext>
            </a:extLst>
          </p:cNvPr>
          <p:cNvSpPr>
            <a:spLocks noGrp="1"/>
          </p:cNvSpPr>
          <p:nvPr>
            <p:ph type="sldNum" sz="quarter" idx="5"/>
          </p:nvPr>
        </p:nvSpPr>
        <p:spPr/>
        <p:txBody>
          <a:bodyPr/>
          <a:lstStyle/>
          <a:p>
            <a:fld id="{57629B84-2044-4FC5-AC9B-9CA944437634}" type="slidenum">
              <a:rPr lang="es-MX" smtClean="0"/>
              <a:t>16</a:t>
            </a:fld>
            <a:endParaRPr lang="es-MX"/>
          </a:p>
        </p:txBody>
      </p:sp>
    </p:spTree>
    <p:extLst>
      <p:ext uri="{BB962C8B-B14F-4D97-AF65-F5344CB8AC3E}">
        <p14:creationId xmlns:p14="http://schemas.microsoft.com/office/powerpoint/2010/main" val="2202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MX"/>
          </a:p>
        </p:txBody>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57629B84-2044-4FC5-AC9B-9CA944437634}" type="slidenum">
              <a:rPr lang="es-MX" smtClean="0"/>
              <a:t>17</a:t>
            </a:fld>
            <a:endParaRPr lang="es-MX"/>
          </a:p>
        </p:txBody>
      </p:sp>
    </p:spTree>
    <p:extLst>
      <p:ext uri="{BB962C8B-B14F-4D97-AF65-F5344CB8AC3E}">
        <p14:creationId xmlns:p14="http://schemas.microsoft.com/office/powerpoint/2010/main" val="111824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MX"/>
          </a:p>
        </p:txBody>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57629B84-2044-4FC5-AC9B-9CA944437634}" type="slidenum">
              <a:rPr lang="es-MX" smtClean="0"/>
              <a:t>2</a:t>
            </a:fld>
            <a:endParaRPr lang="es-MX"/>
          </a:p>
        </p:txBody>
      </p:sp>
    </p:spTree>
    <p:extLst>
      <p:ext uri="{BB962C8B-B14F-4D97-AF65-F5344CB8AC3E}">
        <p14:creationId xmlns:p14="http://schemas.microsoft.com/office/powerpoint/2010/main" val="204297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MX"/>
          </a:p>
        </p:txBody>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57629B84-2044-4FC5-AC9B-9CA944437634}" type="slidenum">
              <a:rPr lang="es-MX" smtClean="0"/>
              <a:t>3</a:t>
            </a:fld>
            <a:endParaRPr lang="es-MX"/>
          </a:p>
        </p:txBody>
      </p:sp>
    </p:spTree>
    <p:extLst>
      <p:ext uri="{BB962C8B-B14F-4D97-AF65-F5344CB8AC3E}">
        <p14:creationId xmlns:p14="http://schemas.microsoft.com/office/powerpoint/2010/main" val="104558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MX"/>
          </a:p>
        </p:txBody>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7629B84-2044-4FC5-AC9B-9CA944437634}" type="slidenum">
              <a:rPr lang="es-ES" smtClean="0"/>
              <a:t>4</a:t>
            </a:fld>
            <a:endParaRPr lang="es-ES"/>
          </a:p>
        </p:txBody>
      </p:sp>
    </p:spTree>
    <p:extLst>
      <p:ext uri="{BB962C8B-B14F-4D97-AF65-F5344CB8AC3E}">
        <p14:creationId xmlns:p14="http://schemas.microsoft.com/office/powerpoint/2010/main" val="267534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89003-0E66-688C-BFE0-1F78CFA9A8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8513CE-A9A0-3202-0DEA-B9B52143E6C7}"/>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0052B422-D04D-6263-3624-D78FF92E0A9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C14BBAF-323F-5856-CD1B-330755FA4034}"/>
              </a:ext>
            </a:extLst>
          </p:cNvPr>
          <p:cNvSpPr>
            <a:spLocks noGrp="1"/>
          </p:cNvSpPr>
          <p:nvPr>
            <p:ph type="sldNum" sz="quarter" idx="5"/>
          </p:nvPr>
        </p:nvSpPr>
        <p:spPr/>
        <p:txBody>
          <a:bodyPr/>
          <a:lstStyle/>
          <a:p>
            <a:fld id="{57629B84-2044-4FC5-AC9B-9CA944437634}" type="slidenum">
              <a:rPr lang="es-ES" smtClean="0"/>
              <a:t>5</a:t>
            </a:fld>
            <a:endParaRPr lang="es-ES"/>
          </a:p>
        </p:txBody>
      </p:sp>
    </p:spTree>
    <p:extLst>
      <p:ext uri="{BB962C8B-B14F-4D97-AF65-F5344CB8AC3E}">
        <p14:creationId xmlns:p14="http://schemas.microsoft.com/office/powerpoint/2010/main" val="125043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2B656-A24F-C58E-2144-4E99C9A4E3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7B0AEE-65D7-6E71-8203-FF5946672BA7}"/>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3F151186-FAA6-A637-1BB7-E5B76E64732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49D0F8C-37D8-03B3-995D-44BDF6AE729D}"/>
              </a:ext>
            </a:extLst>
          </p:cNvPr>
          <p:cNvSpPr>
            <a:spLocks noGrp="1"/>
          </p:cNvSpPr>
          <p:nvPr>
            <p:ph type="sldNum" sz="quarter" idx="5"/>
          </p:nvPr>
        </p:nvSpPr>
        <p:spPr/>
        <p:txBody>
          <a:bodyPr/>
          <a:lstStyle/>
          <a:p>
            <a:fld id="{57629B84-2044-4FC5-AC9B-9CA944437634}" type="slidenum">
              <a:rPr lang="es-ES" smtClean="0"/>
              <a:t>6</a:t>
            </a:fld>
            <a:endParaRPr lang="es-ES"/>
          </a:p>
        </p:txBody>
      </p:sp>
    </p:spTree>
    <p:extLst>
      <p:ext uri="{BB962C8B-B14F-4D97-AF65-F5344CB8AC3E}">
        <p14:creationId xmlns:p14="http://schemas.microsoft.com/office/powerpoint/2010/main" val="372526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09432-F30E-786D-95BC-EEE95AB2DD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643BDD2-2993-F4D2-4C36-3A61A8F4104B}"/>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DFAAFC6C-3F99-02D1-ED28-34F5AD06117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76B376C-E715-9856-4E0C-BC74533AB208}"/>
              </a:ext>
            </a:extLst>
          </p:cNvPr>
          <p:cNvSpPr>
            <a:spLocks noGrp="1"/>
          </p:cNvSpPr>
          <p:nvPr>
            <p:ph type="sldNum" sz="quarter" idx="5"/>
          </p:nvPr>
        </p:nvSpPr>
        <p:spPr/>
        <p:txBody>
          <a:bodyPr/>
          <a:lstStyle/>
          <a:p>
            <a:fld id="{57629B84-2044-4FC5-AC9B-9CA944437634}" type="slidenum">
              <a:rPr lang="es-ES" smtClean="0"/>
              <a:t>7</a:t>
            </a:fld>
            <a:endParaRPr lang="es-ES"/>
          </a:p>
        </p:txBody>
      </p:sp>
    </p:spTree>
    <p:extLst>
      <p:ext uri="{BB962C8B-B14F-4D97-AF65-F5344CB8AC3E}">
        <p14:creationId xmlns:p14="http://schemas.microsoft.com/office/powerpoint/2010/main" val="268890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1CEA5-1EBF-8D49-6170-E6E1C2B9A0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7A9919-06F4-C5ED-059E-787F68CA1F0A}"/>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138C04C6-0DF7-DF1D-F1A7-5894A5A3F85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FDD9048-1B78-8FE5-89FA-24DC49BE2B04}"/>
              </a:ext>
            </a:extLst>
          </p:cNvPr>
          <p:cNvSpPr>
            <a:spLocks noGrp="1"/>
          </p:cNvSpPr>
          <p:nvPr>
            <p:ph type="sldNum" sz="quarter" idx="5"/>
          </p:nvPr>
        </p:nvSpPr>
        <p:spPr/>
        <p:txBody>
          <a:bodyPr/>
          <a:lstStyle/>
          <a:p>
            <a:fld id="{57629B84-2044-4FC5-AC9B-9CA944437634}" type="slidenum">
              <a:rPr lang="es-ES" smtClean="0"/>
              <a:t>8</a:t>
            </a:fld>
            <a:endParaRPr lang="es-ES"/>
          </a:p>
        </p:txBody>
      </p:sp>
    </p:spTree>
    <p:extLst>
      <p:ext uri="{BB962C8B-B14F-4D97-AF65-F5344CB8AC3E}">
        <p14:creationId xmlns:p14="http://schemas.microsoft.com/office/powerpoint/2010/main" val="841598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55C99-8055-D139-858A-CF94CE5979C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2B9660-DAC6-0FFF-9D7F-43C516F6DBAB}"/>
              </a:ext>
            </a:extLst>
          </p:cNvPr>
          <p:cNvSpPr>
            <a:spLocks noGrp="1" noRot="1" noChangeAspect="1"/>
          </p:cNvSpPr>
          <p:nvPr>
            <p:ph type="sldImg"/>
          </p:nvPr>
        </p:nvSpPr>
        <p:spPr/>
        <p:txBody>
          <a:bodyPr/>
          <a:lstStyle/>
          <a:p>
            <a:endParaRPr lang="es-MX"/>
          </a:p>
        </p:txBody>
      </p:sp>
      <p:sp>
        <p:nvSpPr>
          <p:cNvPr id="3" name="Marcador de notas 2">
            <a:extLst>
              <a:ext uri="{FF2B5EF4-FFF2-40B4-BE49-F238E27FC236}">
                <a16:creationId xmlns:a16="http://schemas.microsoft.com/office/drawing/2014/main" id="{82735EB4-37F7-8E1B-81D7-6F009C26F79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9AA31E1-D89E-3255-3550-B3F0BB025FC7}"/>
              </a:ext>
            </a:extLst>
          </p:cNvPr>
          <p:cNvSpPr>
            <a:spLocks noGrp="1"/>
          </p:cNvSpPr>
          <p:nvPr>
            <p:ph type="sldNum" sz="quarter" idx="5"/>
          </p:nvPr>
        </p:nvSpPr>
        <p:spPr/>
        <p:txBody>
          <a:bodyPr/>
          <a:lstStyle/>
          <a:p>
            <a:fld id="{57629B84-2044-4FC5-AC9B-9CA944437634}" type="slidenum">
              <a:rPr lang="es-ES" smtClean="0"/>
              <a:t>9</a:t>
            </a:fld>
            <a:endParaRPr lang="es-ES"/>
          </a:p>
        </p:txBody>
      </p:sp>
    </p:spTree>
    <p:extLst>
      <p:ext uri="{BB962C8B-B14F-4D97-AF65-F5344CB8AC3E}">
        <p14:creationId xmlns:p14="http://schemas.microsoft.com/office/powerpoint/2010/main" val="300271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es-MX" noProof="0"/>
              <a:t>Haz clic para modificar el estilo de título del patrón</a:t>
            </a:r>
          </a:p>
        </p:txBody>
      </p:sp>
      <p:sp>
        <p:nvSpPr>
          <p:cNvPr id="3" name="Subtítulo 2"/>
          <p:cNvSpPr>
            <a:spLocks noGrp="1"/>
          </p:cNvSpPr>
          <p:nvPr>
            <p:ph type="subTitle" idx="1" hasCustomPrompt="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editar el estilo de subtítulo del patrón</a:t>
            </a:r>
          </a:p>
        </p:txBody>
      </p:sp>
      <p:sp>
        <p:nvSpPr>
          <p:cNvPr id="7" name="Marcador de fecha 6"/>
          <p:cNvSpPr>
            <a:spLocks noGrp="1"/>
          </p:cNvSpPr>
          <p:nvPr>
            <p:ph type="dt" sz="half" idx="10"/>
          </p:nvPr>
        </p:nvSpPr>
        <p:spPr/>
        <p:txBody>
          <a:bodyPr rtlCol="0"/>
          <a:lstStyle/>
          <a:p>
            <a:pPr rtl="0"/>
            <a:fld id="{E7328469-38B0-4E31-A44F-910BEB706B6C}" type="datetime1">
              <a:rPr lang="es-MX" noProof="0" smtClean="0"/>
              <a:t>23/11/2025</a:t>
            </a:fld>
            <a:endParaRPr lang="es-MX" noProof="0"/>
          </a:p>
        </p:txBody>
      </p:sp>
      <p:sp>
        <p:nvSpPr>
          <p:cNvPr id="8" name="Marcador de pie de página 7"/>
          <p:cNvSpPr>
            <a:spLocks noGrp="1"/>
          </p:cNvSpPr>
          <p:nvPr>
            <p:ph type="ftr" sz="quarter" idx="11"/>
          </p:nvPr>
        </p:nvSpPr>
        <p:spPr/>
        <p:txBody>
          <a:bodyPr rtlCol="0"/>
          <a:lstStyle/>
          <a:p>
            <a:pPr rtl="0"/>
            <a:r>
              <a:rPr lang="es-MX"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p:cNvSpPr>
            <a:spLocks noGrp="1"/>
          </p:cNvSpPr>
          <p:nvPr>
            <p:ph type="dt" sz="half" idx="10"/>
          </p:nvPr>
        </p:nvSpPr>
        <p:spPr/>
        <p:txBody>
          <a:bodyPr rtlCol="0"/>
          <a:lstStyle/>
          <a:p>
            <a:pPr rtl="0"/>
            <a:fld id="{392B14B1-75B8-4949-B8C4-22C56F87FED9}" type="datetime1">
              <a:rPr lang="es-MX" noProof="0" smtClean="0"/>
              <a:t>23/11/2025</a:t>
            </a:fld>
            <a:endParaRPr lang="es-MX" noProof="0"/>
          </a:p>
        </p:txBody>
      </p:sp>
      <p:sp>
        <p:nvSpPr>
          <p:cNvPr id="5" name="Marcador de posición de pie de página 4"/>
          <p:cNvSpPr>
            <a:spLocks noGrp="1"/>
          </p:cNvSpPr>
          <p:nvPr>
            <p:ph type="ftr" sz="quarter" idx="11"/>
          </p:nvPr>
        </p:nvSpPr>
        <p:spPr/>
        <p:txBody>
          <a:bodyPr rtlCol="0"/>
          <a:lstStyle/>
          <a:p>
            <a:pPr rtl="0"/>
            <a:r>
              <a:rPr lang="es-MX" noProof="0"/>
              <a:t>
              </a:t>
            </a:r>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653112" y="937260"/>
            <a:ext cx="1298608" cy="4983480"/>
          </a:xfrm>
        </p:spPr>
        <p:txBody>
          <a:bodyPr vert="eaVert" rtlCol="0"/>
          <a:lstStyle/>
          <a:p>
            <a:pPr rtl="0"/>
            <a:r>
              <a:rPr lang="es-MX" noProof="0"/>
              <a:t>Haz clic para modificar el estilo de título del patrón</a:t>
            </a:r>
          </a:p>
        </p:txBody>
      </p:sp>
      <p:sp>
        <p:nvSpPr>
          <p:cNvPr id="3" name="Marcador de posición de texto vertical 2"/>
          <p:cNvSpPr>
            <a:spLocks noGrp="1"/>
          </p:cNvSpPr>
          <p:nvPr>
            <p:ph type="body" orient="vert" idx="1" hasCustomPrompt="1"/>
          </p:nvPr>
        </p:nvSpPr>
        <p:spPr>
          <a:xfrm>
            <a:off x="2231136" y="937260"/>
            <a:ext cx="6198489" cy="4983480"/>
          </a:xfrm>
        </p:spPr>
        <p:txBody>
          <a:bodyPr vert="eaVert"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p:cNvSpPr>
            <a:spLocks noGrp="1"/>
          </p:cNvSpPr>
          <p:nvPr>
            <p:ph type="dt" sz="half" idx="10"/>
          </p:nvPr>
        </p:nvSpPr>
        <p:spPr/>
        <p:txBody>
          <a:bodyPr rtlCol="0"/>
          <a:lstStyle/>
          <a:p>
            <a:pPr rtl="0"/>
            <a:fld id="{E0FA508F-6AE2-4C9F-8B26-B879A50C8268}" type="datetime1">
              <a:rPr lang="es-MX" noProof="0" smtClean="0"/>
              <a:t>23/11/2025</a:t>
            </a:fld>
            <a:endParaRPr lang="es-MX" noProof="0"/>
          </a:p>
        </p:txBody>
      </p:sp>
      <p:sp>
        <p:nvSpPr>
          <p:cNvPr id="5" name="Marcador de posición de pie de página 4"/>
          <p:cNvSpPr>
            <a:spLocks noGrp="1"/>
          </p:cNvSpPr>
          <p:nvPr>
            <p:ph type="ftr" sz="quarter" idx="11"/>
          </p:nvPr>
        </p:nvSpPr>
        <p:spPr/>
        <p:txBody>
          <a:bodyPr rtlCol="0"/>
          <a:lstStyle/>
          <a:p>
            <a:pPr rtl="0"/>
            <a:r>
              <a:rPr lang="es-MX" noProof="0"/>
              <a:t>
              </a:t>
            </a:r>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342223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magen con título">
    <p:spTree>
      <p:nvGrpSpPr>
        <p:cNvPr id="1" name=""/>
        <p:cNvGrpSpPr/>
        <p:nvPr/>
      </p:nvGrpSpPr>
      <p:grpSpPr>
        <a:xfrm>
          <a:off x="0" y="0"/>
          <a:ext cx="0" cy="0"/>
          <a:chOff x="0" y="0"/>
          <a:chExt cx="0" cy="0"/>
        </a:xfrm>
      </p:grpSpPr>
      <p:sp>
        <p:nvSpPr>
          <p:cNvPr id="8" name="Rectángulo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3"/>
          <p:cNvSpPr>
            <a:spLocks noGrp="1"/>
          </p:cNvSpPr>
          <p:nvPr>
            <p:ph type="body" sz="half" idx="2"/>
          </p:nvPr>
        </p:nvSpPr>
        <p:spPr>
          <a:xfrm>
            <a:off x="8532813" y="4591761"/>
            <a:ext cx="3125787" cy="1580440"/>
          </a:xfrm>
        </p:spPr>
        <p:txBody>
          <a:bodyPr/>
          <a:lstStyle>
            <a:lvl1pPr marL="0" indent="0" latinLnBrk="0">
              <a:spcBef>
                <a:spcPts val="800"/>
              </a:spcBef>
              <a:buNone/>
              <a:defRPr lang="es-ES" sz="1600">
                <a:solidFill>
                  <a:schemeClr val="bg1"/>
                </a:solidFill>
              </a:defRPr>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MX"/>
              <a:t>Haga clic para modificar los estilos de texto del patrón</a:t>
            </a:r>
          </a:p>
        </p:txBody>
      </p:sp>
      <p:sp>
        <p:nvSpPr>
          <p:cNvPr id="2" name="Título 1"/>
          <p:cNvSpPr>
            <a:spLocks noGrp="1"/>
          </p:cNvSpPr>
          <p:nvPr>
            <p:ph type="title"/>
          </p:nvPr>
        </p:nvSpPr>
        <p:spPr>
          <a:xfrm>
            <a:off x="8532813" y="1714500"/>
            <a:ext cx="3125787" cy="2877260"/>
          </a:xfrm>
        </p:spPr>
        <p:txBody>
          <a:bodyPr anchor="b">
            <a:normAutofit/>
          </a:bodyPr>
          <a:lstStyle>
            <a:lvl1pPr latinLnBrk="0">
              <a:defRPr lang="es-ES" sz="3000">
                <a:solidFill>
                  <a:schemeClr val="bg1"/>
                </a:solidFill>
              </a:defRPr>
            </a:lvl1pPr>
          </a:lstStyle>
          <a:p>
            <a:r>
              <a:rPr lang="es-MX"/>
              <a:t>Haz clic para modificar el estilo de título del patrón</a:t>
            </a:r>
            <a:endParaRPr lang="es-ES"/>
          </a:p>
        </p:txBody>
      </p:sp>
      <p:sp>
        <p:nvSpPr>
          <p:cNvPr id="6" name="Marcador de imagen 2"/>
          <p:cNvSpPr>
            <a:spLocks noGrp="1"/>
          </p:cNvSpPr>
          <p:nvPr>
            <p:ph type="pic" idx="1"/>
          </p:nvPr>
        </p:nvSpPr>
        <p:spPr>
          <a:xfrm>
            <a:off x="0" y="0"/>
            <a:ext cx="8101584" cy="6857999"/>
          </a:xfrm>
        </p:spPr>
        <p:txBody>
          <a:bodyPr tIns="457200">
            <a:normAutofit/>
          </a:bodyPr>
          <a:lstStyle>
            <a:lvl1pPr marL="0" indent="0" algn="ctr" latinLnBrk="0">
              <a:buNone/>
              <a:defRPr lang="es-ES" sz="20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MX"/>
              <a:t>Haz clic en el icono para agregar una imagen</a:t>
            </a:r>
            <a:endParaRPr lang="es-ES"/>
          </a:p>
        </p:txBody>
      </p:sp>
    </p:spTree>
    <p:extLst>
      <p:ext uri="{BB962C8B-B14F-4D97-AF65-F5344CB8AC3E}">
        <p14:creationId xmlns:p14="http://schemas.microsoft.com/office/powerpoint/2010/main" val="44480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contenido 2"/>
          <p:cNvSpPr>
            <a:spLocks noGrp="1"/>
          </p:cNvSpPr>
          <p:nvPr>
            <p:ph idx="1" hasCustomPrompt="1"/>
          </p:nvPr>
        </p:nvSpPr>
        <p:spPr/>
        <p:txBody>
          <a:bodyPr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fecha 6"/>
          <p:cNvSpPr>
            <a:spLocks noGrp="1"/>
          </p:cNvSpPr>
          <p:nvPr>
            <p:ph type="dt" sz="half" idx="10"/>
          </p:nvPr>
        </p:nvSpPr>
        <p:spPr/>
        <p:txBody>
          <a:bodyPr rtlCol="0"/>
          <a:lstStyle/>
          <a:p>
            <a:pPr rtl="0"/>
            <a:fld id="{2C10553E-8A64-42CF-99FB-76D412C5DA85}" type="datetime1">
              <a:rPr lang="es-MX" noProof="0" smtClean="0"/>
              <a:t>23/11/2025</a:t>
            </a:fld>
            <a:endParaRPr lang="es-MX" noProof="0"/>
          </a:p>
        </p:txBody>
      </p:sp>
      <p:sp>
        <p:nvSpPr>
          <p:cNvPr id="8" name="Marcador de pie de página 7"/>
          <p:cNvSpPr>
            <a:spLocks noGrp="1"/>
          </p:cNvSpPr>
          <p:nvPr>
            <p:ph type="ftr" sz="quarter" idx="11"/>
          </p:nvPr>
        </p:nvSpPr>
        <p:spPr/>
        <p:txBody>
          <a:bodyPr rtlCol="0"/>
          <a:lstStyle/>
          <a:p>
            <a:pPr rtl="0"/>
            <a:r>
              <a:rPr lang="es-MX"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es-MX" noProof="0"/>
              <a:t>Haz clic para modificar el estilo de título del patrón</a:t>
            </a:r>
          </a:p>
        </p:txBody>
      </p:sp>
      <p:sp>
        <p:nvSpPr>
          <p:cNvPr id="3" name="Marcador de posición de texto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Editar estilos de texto del patrón</a:t>
            </a:r>
          </a:p>
        </p:txBody>
      </p:sp>
      <p:sp>
        <p:nvSpPr>
          <p:cNvPr id="7" name="Marcador de fecha 6"/>
          <p:cNvSpPr>
            <a:spLocks noGrp="1"/>
          </p:cNvSpPr>
          <p:nvPr>
            <p:ph type="dt" sz="half" idx="10"/>
          </p:nvPr>
        </p:nvSpPr>
        <p:spPr/>
        <p:txBody>
          <a:bodyPr rtlCol="0"/>
          <a:lstStyle/>
          <a:p>
            <a:pPr rtl="0"/>
            <a:fld id="{71E46EEC-C6A4-4343-9153-2C2F7EBFEB32}" type="datetime1">
              <a:rPr lang="es-MX" noProof="0" smtClean="0"/>
              <a:t>23/11/2025</a:t>
            </a:fld>
            <a:endParaRPr lang="es-MX" noProof="0"/>
          </a:p>
        </p:txBody>
      </p:sp>
      <p:sp>
        <p:nvSpPr>
          <p:cNvPr id="8" name="Marcador de pie de página 7"/>
          <p:cNvSpPr>
            <a:spLocks noGrp="1"/>
          </p:cNvSpPr>
          <p:nvPr>
            <p:ph type="ftr" sz="quarter" idx="11"/>
          </p:nvPr>
        </p:nvSpPr>
        <p:spPr/>
        <p:txBody>
          <a:bodyPr rtlCol="0"/>
          <a:lstStyle/>
          <a:p>
            <a:pPr rtl="0"/>
            <a:r>
              <a:rPr lang="es-MX"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contenido 2"/>
          <p:cNvSpPr>
            <a:spLocks noGrp="1"/>
          </p:cNvSpPr>
          <p:nvPr>
            <p:ph sz="half" idx="1" hasCustomPrompt="1"/>
          </p:nvPr>
        </p:nvSpPr>
        <p:spPr>
          <a:xfrm>
            <a:off x="1581912" y="2638044"/>
            <a:ext cx="4271771" cy="3101982"/>
          </a:xfrm>
        </p:spPr>
        <p:txBody>
          <a:bodyPr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contenido 3"/>
          <p:cNvSpPr>
            <a:spLocks noGrp="1"/>
          </p:cNvSpPr>
          <p:nvPr>
            <p:ph sz="half" idx="2" hasCustomPrompt="1"/>
          </p:nvPr>
        </p:nvSpPr>
        <p:spPr>
          <a:xfrm>
            <a:off x="6338315" y="2638044"/>
            <a:ext cx="4270247" cy="3101982"/>
          </a:xfrm>
        </p:spPr>
        <p:txBody>
          <a:bodyPr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8" name="Marcador de fecha 7"/>
          <p:cNvSpPr>
            <a:spLocks noGrp="1"/>
          </p:cNvSpPr>
          <p:nvPr>
            <p:ph type="dt" sz="half" idx="10"/>
          </p:nvPr>
        </p:nvSpPr>
        <p:spPr/>
        <p:txBody>
          <a:bodyPr rtlCol="0"/>
          <a:lstStyle/>
          <a:p>
            <a:pPr rtl="0"/>
            <a:fld id="{9E5AC1A5-C04B-4432-A9C9-806020DCAC1A}" type="datetime1">
              <a:rPr lang="es-MX" noProof="0" smtClean="0"/>
              <a:t>23/11/2025</a:t>
            </a:fld>
            <a:endParaRPr lang="es-MX" noProof="0"/>
          </a:p>
        </p:txBody>
      </p:sp>
      <p:sp>
        <p:nvSpPr>
          <p:cNvPr id="9" name="Marcador de pie de página 8"/>
          <p:cNvSpPr>
            <a:spLocks noGrp="1"/>
          </p:cNvSpPr>
          <p:nvPr>
            <p:ph type="ftr" sz="quarter" idx="11"/>
          </p:nvPr>
        </p:nvSpPr>
        <p:spPr/>
        <p:txBody>
          <a:bodyPr rtlCol="0"/>
          <a:lstStyle/>
          <a:p>
            <a:pPr rtl="0"/>
            <a:r>
              <a:rPr lang="es-MX" noProof="0"/>
              <a:t>
              </a:t>
            </a:r>
          </a:p>
        </p:txBody>
      </p:sp>
      <p:sp>
        <p:nvSpPr>
          <p:cNvPr id="10" name="Marcador de número de diapositiva 9"/>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Marcador de posición de texto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Editar estilos de texto del patrón</a:t>
            </a:r>
          </a:p>
        </p:txBody>
      </p:sp>
      <p:sp>
        <p:nvSpPr>
          <p:cNvPr id="4" name="Marcador de posición de contenido 3"/>
          <p:cNvSpPr>
            <a:spLocks noGrp="1"/>
          </p:cNvSpPr>
          <p:nvPr>
            <p:ph sz="half" idx="2" hasCustomPrompt="1"/>
          </p:nvPr>
        </p:nvSpPr>
        <p:spPr>
          <a:xfrm>
            <a:off x="1583436" y="3143250"/>
            <a:ext cx="4270248" cy="2596776"/>
          </a:xfrm>
        </p:spPr>
        <p:txBody>
          <a:bodyPr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contenido 5"/>
          <p:cNvSpPr>
            <a:spLocks noGrp="1"/>
          </p:cNvSpPr>
          <p:nvPr>
            <p:ph sz="quarter" idx="4" hasCustomPrompt="1"/>
          </p:nvPr>
        </p:nvSpPr>
        <p:spPr>
          <a:xfrm>
            <a:off x="6338316" y="3143250"/>
            <a:ext cx="4253484" cy="2596776"/>
          </a:xfrm>
        </p:spPr>
        <p:txBody>
          <a:bodyPr rtlCol="0"/>
          <a:lstStyle>
            <a:lvl5pPr>
              <a:defRPr/>
            </a:lvl5p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11" name="Marcador de texto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Editar estilos de texto del patrón</a:t>
            </a:r>
          </a:p>
        </p:txBody>
      </p:sp>
      <p:sp>
        <p:nvSpPr>
          <p:cNvPr id="7" name="Marcador de fecha 6"/>
          <p:cNvSpPr>
            <a:spLocks noGrp="1"/>
          </p:cNvSpPr>
          <p:nvPr>
            <p:ph type="dt" sz="half" idx="10"/>
          </p:nvPr>
        </p:nvSpPr>
        <p:spPr/>
        <p:txBody>
          <a:bodyPr rtlCol="0"/>
          <a:lstStyle/>
          <a:p>
            <a:pPr rtl="0"/>
            <a:fld id="{BE1969B5-A96E-45B6-B5CF-2B6FDEFF9631}" type="datetime1">
              <a:rPr lang="es-MX" noProof="0" smtClean="0"/>
              <a:t>23/11/2025</a:t>
            </a:fld>
            <a:endParaRPr lang="es-MX" noProof="0"/>
          </a:p>
        </p:txBody>
      </p:sp>
      <p:sp>
        <p:nvSpPr>
          <p:cNvPr id="8" name="Marcador de pie de página 7"/>
          <p:cNvSpPr>
            <a:spLocks noGrp="1"/>
          </p:cNvSpPr>
          <p:nvPr>
            <p:ph type="ftr" sz="quarter" idx="11"/>
          </p:nvPr>
        </p:nvSpPr>
        <p:spPr/>
        <p:txBody>
          <a:bodyPr rtlCol="0"/>
          <a:lstStyle/>
          <a:p>
            <a:pPr rtl="0"/>
            <a:r>
              <a:rPr lang="es-MX"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MX" noProof="0" smtClean="0"/>
              <a:pPr rtl="0"/>
              <a:t>‹Nº›</a:t>
            </a:fld>
            <a:endParaRPr lang="es-MX" noProof="0"/>
          </a:p>
        </p:txBody>
      </p:sp>
      <p:sp>
        <p:nvSpPr>
          <p:cNvPr id="10" name="Título 9"/>
          <p:cNvSpPr>
            <a:spLocks noGrp="1"/>
          </p:cNvSpPr>
          <p:nvPr>
            <p:ph type="title" hasCustomPrompt="1"/>
          </p:nvPr>
        </p:nvSpPr>
        <p:spPr/>
        <p:txBody>
          <a:bodyPr rtlCol="0"/>
          <a:lstStyle/>
          <a:p>
            <a:pPr rtl="0"/>
            <a:r>
              <a:rPr lang="es-MX" noProof="0"/>
              <a:t>Haz clic para modificar el estilo de título del patrón</a:t>
            </a:r>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fecha 2"/>
          <p:cNvSpPr>
            <a:spLocks noGrp="1"/>
          </p:cNvSpPr>
          <p:nvPr>
            <p:ph type="dt" sz="half" idx="10"/>
          </p:nvPr>
        </p:nvSpPr>
        <p:spPr/>
        <p:txBody>
          <a:bodyPr rtlCol="0"/>
          <a:lstStyle/>
          <a:p>
            <a:pPr rtl="0"/>
            <a:fld id="{E1446738-6E53-4122-9F5A-02164E9D0087}" type="datetime1">
              <a:rPr lang="es-MX" noProof="0" smtClean="0"/>
              <a:t>23/11/2025</a:t>
            </a:fld>
            <a:endParaRPr lang="es-MX" noProof="0"/>
          </a:p>
        </p:txBody>
      </p:sp>
      <p:sp>
        <p:nvSpPr>
          <p:cNvPr id="4" name="Marcador de posición de pie de página 3"/>
          <p:cNvSpPr>
            <a:spLocks noGrp="1"/>
          </p:cNvSpPr>
          <p:nvPr>
            <p:ph type="ftr" sz="quarter" idx="11"/>
          </p:nvPr>
        </p:nvSpPr>
        <p:spPr/>
        <p:txBody>
          <a:bodyPr rtlCol="0"/>
          <a:lstStyle/>
          <a:p>
            <a:pPr rtl="0"/>
            <a:r>
              <a:rPr lang="es-MX" noProof="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4A249530-06E1-44AD-BC14-F57660ECD181}" type="datetime1">
              <a:rPr lang="es-MX" noProof="0" smtClean="0"/>
              <a:t>23/11/2025</a:t>
            </a:fld>
            <a:endParaRPr lang="es-MX" noProof="0"/>
          </a:p>
        </p:txBody>
      </p:sp>
      <p:sp>
        <p:nvSpPr>
          <p:cNvPr id="3" name="Marcador de posición de pie de página 2"/>
          <p:cNvSpPr>
            <a:spLocks noGrp="1"/>
          </p:cNvSpPr>
          <p:nvPr>
            <p:ph type="ftr" sz="quarter" idx="11"/>
          </p:nvPr>
        </p:nvSpPr>
        <p:spPr/>
        <p:txBody>
          <a:bodyPr rtlCol="0"/>
          <a:lstStyle/>
          <a:p>
            <a:pPr rtl="0"/>
            <a:r>
              <a:rPr lang="es-MX" noProof="0"/>
              <a:t>
              </a:t>
            </a:r>
          </a:p>
        </p:txBody>
      </p:sp>
      <p:sp>
        <p:nvSpPr>
          <p:cNvPr id="4" name="Marcador de posición de número de diapositiva 3"/>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ángu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p:cNvSpPr>
            <a:spLocks noGrp="1"/>
          </p:cNvSpPr>
          <p:nvPr>
            <p:ph type="title" hasCustomPrompt="1"/>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es-MX" noProof="0"/>
              <a:t>Haz clic para modificar el estilo de título del patrón</a:t>
            </a:r>
          </a:p>
        </p:txBody>
      </p:sp>
      <p:sp>
        <p:nvSpPr>
          <p:cNvPr id="3" name="Marcador de posición de contenido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tex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Editar estilos de texto del patrón</a:t>
            </a:r>
          </a:p>
        </p:txBody>
      </p:sp>
      <p:sp>
        <p:nvSpPr>
          <p:cNvPr id="9" name="Marcador de fecha 8"/>
          <p:cNvSpPr>
            <a:spLocks noGrp="1"/>
          </p:cNvSpPr>
          <p:nvPr>
            <p:ph type="dt" sz="half" idx="10"/>
          </p:nvPr>
        </p:nvSpPr>
        <p:spPr/>
        <p:txBody>
          <a:bodyPr rtlCol="0"/>
          <a:lstStyle/>
          <a:p>
            <a:pPr rtl="0"/>
            <a:fld id="{7DC92ECF-59A4-492C-9635-370EB6A13D4D}" type="datetime1">
              <a:rPr lang="es-MX" noProof="0" smtClean="0"/>
              <a:t>23/11/2025</a:t>
            </a:fld>
            <a:endParaRPr lang="es-MX" noProof="0"/>
          </a:p>
        </p:txBody>
      </p:sp>
      <p:sp>
        <p:nvSpPr>
          <p:cNvPr id="10" name="Marcador de pie de pá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es-MX" noProof="0"/>
              <a:t>
              </a:t>
            </a:r>
          </a:p>
        </p:txBody>
      </p:sp>
      <p:sp>
        <p:nvSpPr>
          <p:cNvPr id="11" name="Marcador de número de diapositiva 10"/>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18" name="Rectángu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MX"/>
          </a:p>
        </p:txBody>
      </p:sp>
      <p:sp>
        <p:nvSpPr>
          <p:cNvPr id="2" name="Título 1"/>
          <p:cNvSpPr>
            <a:spLocks noGrp="1"/>
          </p:cNvSpPr>
          <p:nvPr>
            <p:ph type="title" hasCustomPrompt="1"/>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es-MX" noProof="0"/>
              <a:t>Haz clic para modificar el estilo de título del patrón</a:t>
            </a:r>
          </a:p>
        </p:txBody>
      </p:sp>
      <p:sp>
        <p:nvSpPr>
          <p:cNvPr id="3" name="Marcador de posición de imagen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p>
        </p:txBody>
      </p:sp>
      <p:sp>
        <p:nvSpPr>
          <p:cNvPr id="4" name="Marcador de posición de texto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Editar estilos de texto del patrón</a:t>
            </a:r>
          </a:p>
        </p:txBody>
      </p:sp>
      <p:sp>
        <p:nvSpPr>
          <p:cNvPr id="8" name="Marcador de fech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49D029E0-2EAC-490F-89F7-5F7DD999ADFC}" type="datetime1">
              <a:rPr lang="es-MX" noProof="0" smtClean="0"/>
              <a:t>23/11/2025</a:t>
            </a:fld>
            <a:endParaRPr lang="es-MX" noProof="0"/>
          </a:p>
        </p:txBody>
      </p:sp>
      <p:sp>
        <p:nvSpPr>
          <p:cNvPr id="9" name="Marcador de posición de pie de pá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es-MX" noProof="0"/>
              <a:t>
              </a:t>
            </a:r>
          </a:p>
        </p:txBody>
      </p:sp>
      <p:sp>
        <p:nvSpPr>
          <p:cNvPr id="10" name="Marcador de número de diapositiva 9"/>
          <p:cNvSpPr>
            <a:spLocks noGrp="1"/>
          </p:cNvSpPr>
          <p:nvPr>
            <p:ph type="sldNum" sz="quarter" idx="12"/>
          </p:nvPr>
        </p:nvSpPr>
        <p:spPr/>
        <p:txBody>
          <a:bodyPr rtlCol="0"/>
          <a:lstStyle/>
          <a:p>
            <a:pPr rtl="0"/>
            <a:fld id="{6D22F896-40B5-4ADD-8801-0D06FADFA095}" type="slidenum">
              <a:rPr lang="es-MX" noProof="0" smtClean="0"/>
              <a:t>‹Nº›</a:t>
            </a:fld>
            <a:endParaRPr lang="es-MX" noProof="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es-MX" noProof="0"/>
              <a:t>Haz clic para modificar el estilo de título del patrón</a:t>
            </a:r>
          </a:p>
        </p:txBody>
      </p:sp>
      <p:sp>
        <p:nvSpPr>
          <p:cNvPr id="3" name="Marcador de posición de tex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es-MX" noProof="0" dirty="0"/>
              <a:t>Editar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6EDB650E-83E0-4997-9249-5F79FFDD19E7}" type="datetime1">
              <a:rPr lang="es-MX" noProof="0" smtClean="0"/>
              <a:t>23/11/2025</a:t>
            </a:fld>
            <a:endParaRPr lang="es-MX" noProof="0"/>
          </a:p>
        </p:txBody>
      </p:sp>
      <p:sp>
        <p:nvSpPr>
          <p:cNvPr id="5" name="Marcador de pie de pá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es-MX" noProof="0"/>
              <a:t>
              </a:t>
            </a:r>
          </a:p>
        </p:txBody>
      </p:sp>
      <p:sp>
        <p:nvSpPr>
          <p:cNvPr id="6" name="Marcador de número de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900" spc="0" baseline="0">
                <a:solidFill>
                  <a:srgbClr val="FFFFFF"/>
                </a:solidFill>
              </a:defRPr>
            </a:lvl1pPr>
          </a:lstStyle>
          <a:p>
            <a:fld id="{6D22F896-40B5-4ADD-8801-0D06FADFA095}" type="slidenum">
              <a:rPr lang="es-MX" noProof="0" smtClean="0"/>
              <a:pPr/>
              <a:t>‹Nº›</a:t>
            </a:fld>
            <a:endParaRPr lang="es-MX" noProof="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ablogarciajc.com/blog/que-es-recursivida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ejemplo.com.ar/ejemplos-de-recursividad/" TargetMode="External"/><Relationship Id="rId4" Type="http://schemas.openxmlformats.org/officeDocument/2006/relationships/hyperlink" Target="https://www.studocu.com/es-mx/document/instituto-tecnologico-de-cerro-azul/ingenieria-en-sistemas-computacionales/22-procedimientos-recursivos/5676078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9EB0EAE-E262-1299-FF6A-DE575B8B1E5D}"/>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BC16C2B9-9A87-641F-0BAE-D54F563CBECF}"/>
              </a:ext>
            </a:extLst>
          </p:cNvPr>
          <p:cNvPicPr>
            <a:picLocks noChangeAspect="1" noChangeArrowheads="1"/>
          </p:cNvPicPr>
          <p:nvPr/>
        </p:nvPicPr>
        <p:blipFill>
          <a:blip r:embed="rId3"/>
          <a:srcRect/>
          <a:stretch/>
        </p:blipFill>
        <p:spPr bwMode="auto">
          <a:xfrm>
            <a:off x="8125691" y="1050019"/>
            <a:ext cx="4099622" cy="580798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940E75A1-775F-BCF8-8105-4E42D5554917}"/>
              </a:ext>
            </a:extLst>
          </p:cNvPr>
          <p:cNvSpPr/>
          <p:nvPr/>
        </p:nvSpPr>
        <p:spPr>
          <a:xfrm>
            <a:off x="0" y="0"/>
            <a:ext cx="2219325" cy="1133475"/>
          </a:xfrm>
          <a:prstGeom prst="rect">
            <a:avLst/>
          </a:prstGeom>
          <a:blipFill>
            <a:blip r:embed="rId4">
              <a:alphaModFix/>
              <a:extLst>
                <a:ext uri="{BEBA8EAE-BF5A-486C-A8C5-ECC9F3942E4B}">
                  <a14:imgProps xmlns:a14="http://schemas.microsoft.com/office/drawing/2010/main">
                    <a14:imgLayer r:embed="rId5">
                      <a14:imgEffect>
                        <a14:sharpenSoften amount="19000"/>
                      </a14:imgEffect>
                      <a14:imgEffect>
                        <a14:saturation sat="400000"/>
                      </a14:imgEffect>
                      <a14:imgEffect>
                        <a14:brightnessContrast bright="-12000" contrast="18000"/>
                      </a14:imgEffect>
                    </a14:imgLayer>
                  </a14:imgProps>
                </a:ext>
              </a:extLst>
            </a:blip>
            <a:stretch>
              <a:fillRect l="-7000" r="-7000"/>
            </a:stretch>
          </a:blipFill>
          <a:ln>
            <a:noFill/>
          </a:ln>
          <a:effectLst>
            <a:glow>
              <a:schemeClr val="accent1">
                <a:alpha val="40000"/>
              </a:schemeClr>
            </a:glow>
            <a:outerShdw blurRad="50800" dist="50800" dir="5400000" algn="ctr" rotWithShape="0">
              <a:srgbClr val="000000">
                <a:alpha val="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BFAD5368-B409-DA26-E19A-07B14ECCDD6C}"/>
              </a:ext>
            </a:extLst>
          </p:cNvPr>
          <p:cNvSpPr/>
          <p:nvPr/>
        </p:nvSpPr>
        <p:spPr>
          <a:xfrm>
            <a:off x="0" y="5724525"/>
            <a:ext cx="2219325" cy="1133475"/>
          </a:xfrm>
          <a:prstGeom prst="rect">
            <a:avLst/>
          </a:prstGeom>
          <a:blipFill>
            <a:blip r:embed="rId6">
              <a:alphaModFix/>
              <a:extLst>
                <a:ext uri="{BEBA8EAE-BF5A-486C-A8C5-ECC9F3942E4B}">
                  <a14:imgProps xmlns:a14="http://schemas.microsoft.com/office/drawing/2010/main">
                    <a14:imgLayer r:embed="rId7">
                      <a14:imgEffect>
                        <a14:sharpenSoften amount="2000"/>
                      </a14:imgEffect>
                      <a14:imgEffect>
                        <a14:saturation sat="399000"/>
                      </a14:imgEffect>
                    </a14:imgLayer>
                  </a14:imgProps>
                </a:ext>
              </a:extLst>
            </a:blip>
            <a:stretch>
              <a:fillRect l="-7000" r="-7000"/>
            </a:stretch>
          </a:blipFill>
          <a:ln>
            <a:noFill/>
          </a:ln>
          <a:effectLst>
            <a:outerShdw blurRad="50800" dist="50800" dir="5400000" sx="1000" sy="1000" algn="ctr" rotWithShape="0">
              <a:srgbClr val="000000">
                <a:alpha val="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650E31A5-0B5D-31BF-3EAE-F557ED819AA5}"/>
              </a:ext>
            </a:extLst>
          </p:cNvPr>
          <p:cNvSpPr/>
          <p:nvPr/>
        </p:nvSpPr>
        <p:spPr>
          <a:xfrm>
            <a:off x="9997458" y="-83456"/>
            <a:ext cx="2227856" cy="1133475"/>
          </a:xfrm>
          <a:prstGeom prst="rect">
            <a:avLst/>
          </a:prstGeom>
          <a:blipFill>
            <a:blip r:embed="rId8">
              <a:alphaModFix amt="92000"/>
              <a:extLst>
                <a:ext uri="{BEBA8EAE-BF5A-486C-A8C5-ECC9F3942E4B}">
                  <a14:imgProps xmlns:a14="http://schemas.microsoft.com/office/drawing/2010/main">
                    <a14:imgLayer r:embed="rId9">
                      <a14:imgEffect>
                        <a14:saturation sat="400000"/>
                      </a14:imgEffect>
                      <a14:imgEffect>
                        <a14:brightnessContrast bright="-20000" contrast="49000"/>
                      </a14:imgEffect>
                    </a14:imgLayer>
                  </a14:imgProps>
                </a:ext>
              </a:extLst>
            </a:blip>
            <a:stretch>
              <a:fillRect l="-7000" r="-7000"/>
            </a:stretch>
          </a:blipFill>
          <a:ln>
            <a:noFill/>
          </a:ln>
          <a:effectLst>
            <a:glow>
              <a:schemeClr val="accent1">
                <a:alpha val="40000"/>
              </a:schemeClr>
            </a:glow>
            <a:outerShdw blurRad="63500" dist="50800" dir="5400000" algn="ctr" rotWithShape="0">
              <a:srgbClr val="000000">
                <a:alpha val="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9" name="Subtítulo 2">
            <a:extLst>
              <a:ext uri="{FF2B5EF4-FFF2-40B4-BE49-F238E27FC236}">
                <a16:creationId xmlns:a16="http://schemas.microsoft.com/office/drawing/2014/main" id="{9299ACFF-3D1E-C6FA-BC71-C6EC72BCE98E}"/>
              </a:ext>
            </a:extLst>
          </p:cNvPr>
          <p:cNvSpPr txBox="1">
            <a:spLocks/>
          </p:cNvSpPr>
          <p:nvPr/>
        </p:nvSpPr>
        <p:spPr>
          <a:xfrm>
            <a:off x="595323" y="2768739"/>
            <a:ext cx="7683789" cy="1928060"/>
          </a:xfrm>
          <a:prstGeom prst="rect">
            <a:avLst/>
          </a:prstGeom>
        </p:spPr>
        <p:txBody>
          <a:bodyPr vert="horz" lIns="91440" tIns="457200" rIns="91440" bIns="45720" rtlCol="0">
            <a:noAutofit/>
          </a:bodyPr>
          <a:lstStyle>
            <a:lvl1pPr marL="0" indent="0" algn="ctr" defTabSz="914400" rtl="0" eaLnBrk="1" latinLnBrk="0" hangingPunct="1">
              <a:lnSpc>
                <a:spcPct val="90000"/>
              </a:lnSpc>
              <a:spcBef>
                <a:spcPts val="1800"/>
              </a:spcBef>
              <a:buClr>
                <a:schemeClr val="accent1"/>
              </a:buClr>
              <a:buSzPct val="100000"/>
              <a:buFont typeface="Arial" pitchFamily="34" charset="0"/>
              <a:buNone/>
              <a:defRPr lang="es-ES" sz="2000"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accent1"/>
              </a:buClr>
              <a:buSzPct val="100000"/>
              <a:buFont typeface="Arial" pitchFamily="34" charset="0"/>
              <a:buNone/>
              <a:defRPr lang="es-ES" sz="28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lang="es-ES" sz="24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SzPct val="100000"/>
              <a:buFont typeface="Arial" pitchFamily="34" charset="0"/>
              <a:buNone/>
              <a:defRPr lang="es-ES" sz="2000" kern="1200">
                <a:solidFill>
                  <a:schemeClr val="tx1"/>
                </a:solidFill>
                <a:latin typeface="+mn-lt"/>
                <a:ea typeface="+mn-ea"/>
                <a:cs typeface="+mn-cs"/>
              </a:defRPr>
            </a:lvl9pPr>
          </a:lstStyle>
          <a:p>
            <a:r>
              <a:rPr lang="es-MX" sz="1600" b="1" dirty="0">
                <a:latin typeface="Arial" panose="020B0604020202020204" pitchFamily="34" charset="0"/>
                <a:ea typeface="Tahoma" panose="020B0604030504040204" pitchFamily="34" charset="0"/>
                <a:cs typeface="Arial" panose="020B0604020202020204" pitchFamily="34" charset="0"/>
              </a:rPr>
              <a:t>ALUMNO: DARVIN YERIEL ROBLERO GONZALEZ.</a:t>
            </a:r>
          </a:p>
          <a:p>
            <a:r>
              <a:rPr lang="es-MX" sz="1600" b="1" dirty="0">
                <a:latin typeface="Arial" panose="020B0604020202020204" pitchFamily="34" charset="0"/>
                <a:ea typeface="Tahoma" panose="020B0604030504040204" pitchFamily="34" charset="0"/>
                <a:cs typeface="Arial" panose="020B0604020202020204" pitchFamily="34" charset="0"/>
              </a:rPr>
              <a:t>No. CONTROL: 241260007</a:t>
            </a:r>
          </a:p>
          <a:p>
            <a:r>
              <a:rPr lang="es-MX" sz="1600" b="1" dirty="0">
                <a:latin typeface="Arial" panose="020B0604020202020204" pitchFamily="34" charset="0"/>
                <a:ea typeface="Tahoma" panose="020B0604030504040204" pitchFamily="34" charset="0"/>
                <a:cs typeface="Arial" panose="020B0604020202020204" pitchFamily="34" charset="0"/>
              </a:rPr>
              <a:t>PROFESOR: ING. </a:t>
            </a:r>
            <a:r>
              <a:rPr lang="es-MX" sz="1600" b="1" dirty="0"/>
              <a:t>FRANCISCO JAVIER VELAZQUEZ MINGO</a:t>
            </a:r>
            <a:r>
              <a:rPr lang="es-MX" sz="1600" b="1" dirty="0">
                <a:latin typeface="Arial" panose="020B0604020202020204" pitchFamily="34" charset="0"/>
                <a:cs typeface="Arial" panose="020B0604020202020204" pitchFamily="34" charset="0"/>
              </a:rPr>
              <a:t> </a:t>
            </a:r>
          </a:p>
          <a:p>
            <a:endParaRPr lang="es-MX" sz="1600" b="1" dirty="0">
              <a:latin typeface="Arial" panose="020B0604020202020204" pitchFamily="34" charset="0"/>
              <a:ea typeface="Arial" panose="020B0604020202020204" pitchFamily="34" charset="0"/>
              <a:cs typeface="Arial" panose="020B0604020202020204" pitchFamily="34" charset="0"/>
            </a:endParaRPr>
          </a:p>
          <a:p>
            <a:endParaRPr lang="es-MX" sz="1600" b="1" dirty="0">
              <a:latin typeface="Arial" panose="020B0604020202020204" pitchFamily="34" charset="0"/>
              <a:ea typeface="Tahoma" panose="020B0604030504040204" pitchFamily="34" charset="0"/>
              <a:cs typeface="Arial" panose="020B0604020202020204" pitchFamily="34" charset="0"/>
            </a:endParaRPr>
          </a:p>
          <a:p>
            <a:endParaRPr lang="es-MX" sz="16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F5E93B25-FE85-5843-6AE3-2E1AE77E7D44}"/>
              </a:ext>
            </a:extLst>
          </p:cNvPr>
          <p:cNvSpPr txBox="1"/>
          <p:nvPr/>
        </p:nvSpPr>
        <p:spPr>
          <a:xfrm>
            <a:off x="2219325" y="782511"/>
            <a:ext cx="5558807"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INSTITUTO TECNOLÒGICO DE FRONTERA COMALAPA</a:t>
            </a:r>
          </a:p>
        </p:txBody>
      </p:sp>
      <p:sp>
        <p:nvSpPr>
          <p:cNvPr id="11" name="CuadroTexto 10">
            <a:extLst>
              <a:ext uri="{FF2B5EF4-FFF2-40B4-BE49-F238E27FC236}">
                <a16:creationId xmlns:a16="http://schemas.microsoft.com/office/drawing/2014/main" id="{17507831-229B-5E24-74E7-8E6557EE613D}"/>
              </a:ext>
            </a:extLst>
          </p:cNvPr>
          <p:cNvSpPr txBox="1"/>
          <p:nvPr/>
        </p:nvSpPr>
        <p:spPr>
          <a:xfrm>
            <a:off x="3645656" y="1348745"/>
            <a:ext cx="2559036"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TERCER SEMESTRE</a:t>
            </a:r>
          </a:p>
        </p:txBody>
      </p:sp>
      <p:sp>
        <p:nvSpPr>
          <p:cNvPr id="12" name="CuadroTexto 11">
            <a:extLst>
              <a:ext uri="{FF2B5EF4-FFF2-40B4-BE49-F238E27FC236}">
                <a16:creationId xmlns:a16="http://schemas.microsoft.com/office/drawing/2014/main" id="{5A992B0B-12C7-E4E0-BE3E-33F3973BD93A}"/>
              </a:ext>
            </a:extLst>
          </p:cNvPr>
          <p:cNvSpPr txBox="1"/>
          <p:nvPr/>
        </p:nvSpPr>
        <p:spPr>
          <a:xfrm>
            <a:off x="2219325" y="1852890"/>
            <a:ext cx="5010538"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INGENIERÌA EN SISTEMAS COMPUTACIONALES</a:t>
            </a:r>
          </a:p>
        </p:txBody>
      </p:sp>
      <p:sp>
        <p:nvSpPr>
          <p:cNvPr id="13" name="CuadroTexto 12">
            <a:extLst>
              <a:ext uri="{FF2B5EF4-FFF2-40B4-BE49-F238E27FC236}">
                <a16:creationId xmlns:a16="http://schemas.microsoft.com/office/drawing/2014/main" id="{9B4F0BD0-CBCE-A459-89EE-C13AFB9EF328}"/>
              </a:ext>
            </a:extLst>
          </p:cNvPr>
          <p:cNvSpPr txBox="1"/>
          <p:nvPr/>
        </p:nvSpPr>
        <p:spPr>
          <a:xfrm>
            <a:off x="2869708" y="2430185"/>
            <a:ext cx="3825408"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MATERIA: ESTRUCTURA DE DATOS </a:t>
            </a:r>
          </a:p>
        </p:txBody>
      </p:sp>
      <p:sp>
        <p:nvSpPr>
          <p:cNvPr id="14" name="CuadroTexto 13">
            <a:extLst>
              <a:ext uri="{FF2B5EF4-FFF2-40B4-BE49-F238E27FC236}">
                <a16:creationId xmlns:a16="http://schemas.microsoft.com/office/drawing/2014/main" id="{1C19F5C9-7F1D-73F9-5F76-451C05068944}"/>
              </a:ext>
            </a:extLst>
          </p:cNvPr>
          <p:cNvSpPr txBox="1"/>
          <p:nvPr/>
        </p:nvSpPr>
        <p:spPr>
          <a:xfrm>
            <a:off x="852056" y="5093756"/>
            <a:ext cx="7103012" cy="830997"/>
          </a:xfrm>
          <a:prstGeom prst="rect">
            <a:avLst/>
          </a:prstGeom>
          <a:noFill/>
        </p:spPr>
        <p:txBody>
          <a:bodyPr wrap="square">
            <a:spAutoFit/>
          </a:bodyPr>
          <a:lstStyle/>
          <a:p>
            <a:pPr algn="ctr"/>
            <a:r>
              <a:rPr lang="es-ES" sz="1600" b="1" dirty="0">
                <a:effectLst/>
                <a:latin typeface="Arial" panose="020B0604020202020204" pitchFamily="34" charset="0"/>
                <a:ea typeface="Arial" panose="020B0604020202020204" pitchFamily="34" charset="0"/>
              </a:rPr>
              <a:t>FRONTERA COMALAPA, CHIAPAS a </a:t>
            </a:r>
            <a:r>
              <a:rPr lang="es-ES" sz="1600" b="1" dirty="0">
                <a:latin typeface="Arial" panose="020B0604020202020204" pitchFamily="34" charset="0"/>
                <a:ea typeface="Arial" panose="020B0604020202020204" pitchFamily="34" charset="0"/>
              </a:rPr>
              <a:t>25</a:t>
            </a:r>
            <a:r>
              <a:rPr lang="es-ES" sz="1600" b="1" dirty="0">
                <a:effectLst/>
                <a:latin typeface="Arial" panose="020B0604020202020204" pitchFamily="34" charset="0"/>
                <a:ea typeface="Arial" panose="020B0604020202020204" pitchFamily="34" charset="0"/>
              </a:rPr>
              <a:t> DE </a:t>
            </a:r>
            <a:r>
              <a:rPr lang="es-ES" sz="1600" b="1" dirty="0">
                <a:latin typeface="Arial" panose="020B0604020202020204" pitchFamily="34" charset="0"/>
                <a:ea typeface="Arial" panose="020B0604020202020204" pitchFamily="34" charset="0"/>
              </a:rPr>
              <a:t>OCTUBRE</a:t>
            </a:r>
            <a:r>
              <a:rPr lang="es-ES" sz="1600" b="1" dirty="0">
                <a:effectLst/>
                <a:latin typeface="Arial" panose="020B0604020202020204" pitchFamily="34" charset="0"/>
                <a:ea typeface="Arial" panose="020B0604020202020204" pitchFamily="34" charset="0"/>
              </a:rPr>
              <a:t> DEL 2025</a:t>
            </a:r>
            <a:endParaRPr lang="es-MX" sz="1600" b="1" dirty="0">
              <a:effectLst/>
              <a:latin typeface="Arial" panose="020B0604020202020204" pitchFamily="34" charset="0"/>
              <a:ea typeface="Arial" panose="020B0604020202020204" pitchFamily="34" charset="0"/>
            </a:endParaRPr>
          </a:p>
          <a:p>
            <a:br>
              <a:rPr lang="es-ES" sz="1600" dirty="0">
                <a:effectLst/>
                <a:latin typeface="Arial" panose="020B0604020202020204" pitchFamily="34" charset="0"/>
                <a:ea typeface="Arial" panose="020B0604020202020204" pitchFamily="34" charset="0"/>
              </a:rPr>
            </a:br>
            <a:endParaRPr lang="es-MX" sz="1600" dirty="0"/>
          </a:p>
        </p:txBody>
      </p:sp>
      <p:sp>
        <p:nvSpPr>
          <p:cNvPr id="15" name="CuadroTexto 14">
            <a:extLst>
              <a:ext uri="{FF2B5EF4-FFF2-40B4-BE49-F238E27FC236}">
                <a16:creationId xmlns:a16="http://schemas.microsoft.com/office/drawing/2014/main" id="{98363ED5-9E0C-99A7-9AB5-F0E9409CB640}"/>
              </a:ext>
            </a:extLst>
          </p:cNvPr>
          <p:cNvSpPr txBox="1"/>
          <p:nvPr/>
        </p:nvSpPr>
        <p:spPr>
          <a:xfrm>
            <a:off x="2852390" y="144728"/>
            <a:ext cx="4145569"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TECNOLÓGICO NACIONAL DE MÉXICO</a:t>
            </a:r>
          </a:p>
        </p:txBody>
      </p:sp>
    </p:spTree>
    <p:extLst>
      <p:ext uri="{BB962C8B-B14F-4D97-AF65-F5344CB8AC3E}">
        <p14:creationId xmlns:p14="http://schemas.microsoft.com/office/powerpoint/2010/main" val="429101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06675C-56A4-1DA3-9E13-5F29712ED155}"/>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53B43273-7EB6-13C4-0CBD-BEC73075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7EFBD19C-168C-83C3-0B0A-97E1504F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1BED9D73-2555-6901-4C32-24A02D427A6B}"/>
              </a:ext>
            </a:extLst>
          </p:cNvPr>
          <p:cNvSpPr>
            <a:spLocks noGrp="1"/>
          </p:cNvSpPr>
          <p:nvPr>
            <p:ph type="title"/>
          </p:nvPr>
        </p:nvSpPr>
        <p:spPr>
          <a:xfrm>
            <a:off x="7736862" y="1527711"/>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a:solidFill>
                  <a:srgbClr val="FFFFFF"/>
                </a:solidFill>
              </a:rPr>
              <a:t>PROCEDIMIENTOS RECURSIVOS</a:t>
            </a:r>
            <a:endParaRPr lang="es-MX" b="1" dirty="0">
              <a:solidFill>
                <a:srgbClr val="FFFFFF"/>
              </a:solidFill>
            </a:endParaRPr>
          </a:p>
        </p:txBody>
      </p:sp>
      <p:sp>
        <p:nvSpPr>
          <p:cNvPr id="7" name="CuadroTexto 6">
            <a:extLst>
              <a:ext uri="{FF2B5EF4-FFF2-40B4-BE49-F238E27FC236}">
                <a16:creationId xmlns:a16="http://schemas.microsoft.com/office/drawing/2014/main" id="{FF4448A8-1FAE-9D33-7D56-51D98D4F35CE}"/>
              </a:ext>
            </a:extLst>
          </p:cNvPr>
          <p:cNvSpPr txBox="1"/>
          <p:nvPr/>
        </p:nvSpPr>
        <p:spPr>
          <a:xfrm>
            <a:off x="142425" y="84494"/>
            <a:ext cx="7252855" cy="6689011"/>
          </a:xfrm>
          <a:prstGeom prst="rect">
            <a:avLst/>
          </a:prstGeom>
          <a:noFill/>
        </p:spPr>
        <p:txBody>
          <a:bodyPr wrap="square" rtlCol="0">
            <a:spAutoFit/>
          </a:bodyPr>
          <a:lstStyle/>
          <a:p>
            <a:pPr indent="450000" algn="just">
              <a:lnSpc>
                <a:spcPct val="150000"/>
              </a:lnSpc>
            </a:pPr>
            <a:r>
              <a:rPr lang="es-MX" b="1">
                <a:latin typeface="Arial" panose="020B0604020202020204" pitchFamily="34" charset="0"/>
                <a:cs typeface="Arial" panose="020B0604020202020204" pitchFamily="34" charset="0"/>
              </a:rPr>
              <a:t>Según el modo en que se hace la llamada recursiva la recursividad puede ser. </a:t>
            </a:r>
          </a:p>
          <a:p>
            <a:pPr indent="450000" algn="just">
              <a:lnSpc>
                <a:spcPct val="150000"/>
              </a:lnSpc>
            </a:pPr>
            <a:r>
              <a:rPr lang="es-MX">
                <a:latin typeface="Arial" panose="020B0604020202020204" pitchFamily="34" charset="0"/>
                <a:cs typeface="Arial" panose="020B0604020202020204" pitchFamily="34" charset="0"/>
              </a:rPr>
              <a:t>-De cabeza: La llamada se hace al principio del subprograma, de forma que el resto de las instrucciones se realiza después de todas las llamadas recursivas. Las instrucciones se hacen en orden inverso a las llamadas.  </a:t>
            </a:r>
          </a:p>
          <a:p>
            <a:pPr marL="285750" indent="-285750" algn="just">
              <a:lnSpc>
                <a:spcPct val="150000"/>
              </a:lnSpc>
              <a:buFontTx/>
              <a:buChar char="-"/>
            </a:pPr>
            <a:r>
              <a:rPr lang="es-MX">
                <a:latin typeface="Arial" panose="020B0604020202020204" pitchFamily="34" charset="0"/>
                <a:cs typeface="Arial" panose="020B0604020202020204" pitchFamily="34" charset="0"/>
              </a:rPr>
              <a:t>De cola: La llamada se hace al final del subprograma, de forma que el resto de las instrucciones se realizan antes de hacer la llamada. </a:t>
            </a:r>
          </a:p>
          <a:p>
            <a:pPr algn="just">
              <a:lnSpc>
                <a:spcPct val="150000"/>
              </a:lnSpc>
            </a:pPr>
            <a:r>
              <a:rPr lang="es-MX" b="1">
                <a:latin typeface="Arial" panose="020B0604020202020204" pitchFamily="34" charset="0"/>
                <a:cs typeface="Arial" panose="020B0604020202020204" pitchFamily="34" charset="0"/>
              </a:rPr>
              <a:t>Las instrucciones se hacen en el mismo orden que las llamadas.</a:t>
            </a:r>
          </a:p>
          <a:p>
            <a:pPr algn="just">
              <a:lnSpc>
                <a:spcPct val="150000"/>
              </a:lnSpc>
            </a:pPr>
            <a:r>
              <a:rPr lang="es-MX">
                <a:latin typeface="Arial" panose="020B0604020202020204" pitchFamily="34" charset="0"/>
                <a:cs typeface="Arial" panose="020B0604020202020204" pitchFamily="34" charset="0"/>
              </a:rPr>
              <a:t> -Intermedia: Las instrucciones a tanto parecen antes como después de las llamadas. </a:t>
            </a:r>
          </a:p>
          <a:p>
            <a:pPr algn="just">
              <a:lnSpc>
                <a:spcPct val="150000"/>
              </a:lnSpc>
            </a:pPr>
            <a:r>
              <a:rPr lang="es-MX">
                <a:latin typeface="Arial" panose="020B0604020202020204" pitchFamily="34" charset="0"/>
                <a:cs typeface="Arial" panose="020B0604020202020204" pitchFamily="34" charset="0"/>
              </a:rPr>
              <a:t>-Múltiple: Se producirán varias llamadas recursivas en distintos puntos del subprograma. </a:t>
            </a:r>
          </a:p>
          <a:p>
            <a:pPr algn="just">
              <a:lnSpc>
                <a:spcPct val="150000"/>
              </a:lnSpc>
            </a:pPr>
            <a:r>
              <a:rPr lang="es-MX">
                <a:latin typeface="Arial" panose="020B0604020202020204" pitchFamily="34" charset="0"/>
                <a:cs typeface="Arial" panose="020B0604020202020204" pitchFamily="34" charset="0"/>
              </a:rPr>
              <a:t>-Anidal: La recursión se produce en un parámetro de la propia llamada recursiva.</a:t>
            </a:r>
            <a:endParaRPr lang="es-MX"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5BE82294-7F2C-7DF3-6AC7-F57B6795C173}"/>
              </a:ext>
            </a:extLst>
          </p:cNvPr>
          <p:cNvPicPr>
            <a:picLocks noChangeAspect="1"/>
          </p:cNvPicPr>
          <p:nvPr/>
        </p:nvPicPr>
        <p:blipFill>
          <a:blip r:embed="rId3"/>
          <a:stretch>
            <a:fillRect/>
          </a:stretch>
        </p:blipFill>
        <p:spPr>
          <a:xfrm>
            <a:off x="7537704" y="3831460"/>
            <a:ext cx="4654296" cy="3026540"/>
          </a:xfrm>
          <a:prstGeom prst="rect">
            <a:avLst/>
          </a:prstGeom>
        </p:spPr>
      </p:pic>
    </p:spTree>
    <p:extLst>
      <p:ext uri="{BB962C8B-B14F-4D97-AF65-F5344CB8AC3E}">
        <p14:creationId xmlns:p14="http://schemas.microsoft.com/office/powerpoint/2010/main" val="366709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23E851-96C1-ACB2-1D99-1098FAB737F8}"/>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09D19855-DD99-7B53-3416-E51053762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6C656717-B943-A0E0-8EA7-A687F1582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B82A2ABE-8585-DBAC-9E0C-51D777829374}"/>
              </a:ext>
            </a:extLst>
          </p:cNvPr>
          <p:cNvSpPr>
            <a:spLocks noGrp="1"/>
          </p:cNvSpPr>
          <p:nvPr>
            <p:ph type="title"/>
          </p:nvPr>
        </p:nvSpPr>
        <p:spPr>
          <a:xfrm>
            <a:off x="7736862" y="1215986"/>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dirty="0">
                <a:solidFill>
                  <a:srgbClr val="FFFFFF"/>
                </a:solidFill>
              </a:rPr>
              <a:t>EJEMPLOS DE CASOS RECURSIVOS</a:t>
            </a:r>
          </a:p>
        </p:txBody>
      </p:sp>
      <p:sp>
        <p:nvSpPr>
          <p:cNvPr id="7" name="CuadroTexto 6">
            <a:extLst>
              <a:ext uri="{FF2B5EF4-FFF2-40B4-BE49-F238E27FC236}">
                <a16:creationId xmlns:a16="http://schemas.microsoft.com/office/drawing/2014/main" id="{0B365AE5-F4BF-A529-0246-3100751B7FD4}"/>
              </a:ext>
            </a:extLst>
          </p:cNvPr>
          <p:cNvSpPr txBox="1"/>
          <p:nvPr/>
        </p:nvSpPr>
        <p:spPr>
          <a:xfrm>
            <a:off x="142425" y="84494"/>
            <a:ext cx="7252855" cy="4611519"/>
          </a:xfrm>
          <a:prstGeom prst="rect">
            <a:avLst/>
          </a:prstGeom>
          <a:noFill/>
        </p:spPr>
        <p:txBody>
          <a:bodyPr wrap="square" rtlCol="0">
            <a:spAutoFit/>
          </a:bodyPr>
          <a:lstStyle/>
          <a:p>
            <a:pPr indent="450000" algn="just">
              <a:lnSpc>
                <a:spcPct val="150000"/>
              </a:lnSpc>
            </a:pPr>
            <a:r>
              <a:rPr lang="es-MX" b="1" dirty="0">
                <a:latin typeface="Arial" panose="020B0604020202020204" pitchFamily="34" charset="0"/>
                <a:cs typeface="Arial" panose="020B0604020202020204" pitchFamily="34" charset="0"/>
              </a:rPr>
              <a:t>Cálculo de Factoriales</a:t>
            </a:r>
            <a:r>
              <a:rPr lang="es-MX" dirty="0">
                <a:latin typeface="Arial" panose="020B0604020202020204" pitchFamily="34" charset="0"/>
                <a:cs typeface="Arial" panose="020B0604020202020204" pitchFamily="34" charset="0"/>
              </a:rPr>
              <a:t>: Una de las aplicaciones más clásicas de la recursividad es el cálculo del factorial de un número entero. El factorial de un número n (denotado como n!) se define como el producto de todos los números enteros desde 1 hasta n. La relación recursiva puede expresarse de la siguiente manera:</a:t>
            </a:r>
          </a:p>
          <a:p>
            <a:pPr indent="450000" algn="just">
              <a:lnSpc>
                <a:spcPct val="150000"/>
              </a:lnSpc>
            </a:pPr>
            <a:r>
              <a:rPr lang="es-MX" dirty="0">
                <a:latin typeface="Arial" panose="020B0604020202020204" pitchFamily="34" charset="0"/>
                <a:cs typeface="Arial" panose="020B0604020202020204" pitchFamily="34" charset="0"/>
              </a:rPr>
              <a:t>Base: 0! = 1</a:t>
            </a:r>
          </a:p>
          <a:p>
            <a:pPr indent="450000" algn="just">
              <a:lnSpc>
                <a:spcPct val="150000"/>
              </a:lnSpc>
            </a:pPr>
            <a:r>
              <a:rPr lang="es-MX" dirty="0">
                <a:latin typeface="Arial" panose="020B0604020202020204" pitchFamily="34" charset="0"/>
                <a:cs typeface="Arial" panose="020B0604020202020204" pitchFamily="34" charset="0"/>
              </a:rPr>
              <a:t>Recursión: n! = n * (n-1)!.</a:t>
            </a:r>
          </a:p>
          <a:p>
            <a:pPr indent="450000" algn="just">
              <a:lnSpc>
                <a:spcPct val="150000"/>
              </a:lnSpc>
            </a:pPr>
            <a:endParaRPr lang="es-MX" dirty="0">
              <a:latin typeface="Arial" panose="020B0604020202020204" pitchFamily="34" charset="0"/>
              <a:cs typeface="Arial" panose="020B0604020202020204" pitchFamily="34" charset="0"/>
            </a:endParaRPr>
          </a:p>
          <a:p>
            <a:pPr indent="450000" algn="just">
              <a:lnSpc>
                <a:spcPct val="150000"/>
              </a:lnSpc>
            </a:pPr>
            <a:r>
              <a:rPr lang="es-MX" dirty="0">
                <a:latin typeface="Arial" panose="020B0604020202020204" pitchFamily="34" charset="0"/>
                <a:cs typeface="Arial" panose="020B0604020202020204" pitchFamily="34" charset="0"/>
              </a:rPr>
              <a:t>Esta definición permite que se llame a la función factorial de manera repetida, reduciendo el problema en cada paso hasta alcanzar la base.</a:t>
            </a:r>
          </a:p>
        </p:txBody>
      </p:sp>
      <p:pic>
        <p:nvPicPr>
          <p:cNvPr id="3" name="Imagen 2">
            <a:extLst>
              <a:ext uri="{FF2B5EF4-FFF2-40B4-BE49-F238E27FC236}">
                <a16:creationId xmlns:a16="http://schemas.microsoft.com/office/drawing/2014/main" id="{45867F35-823D-C3D5-E68C-61C57E1759FB}"/>
              </a:ext>
            </a:extLst>
          </p:cNvPr>
          <p:cNvPicPr>
            <a:picLocks noChangeAspect="1"/>
          </p:cNvPicPr>
          <p:nvPr/>
        </p:nvPicPr>
        <p:blipFill>
          <a:blip r:embed="rId3"/>
          <a:stretch>
            <a:fillRect/>
          </a:stretch>
        </p:blipFill>
        <p:spPr>
          <a:xfrm>
            <a:off x="7537703" y="3892694"/>
            <a:ext cx="4654296" cy="2965306"/>
          </a:xfrm>
          <a:prstGeom prst="rect">
            <a:avLst/>
          </a:prstGeom>
        </p:spPr>
      </p:pic>
    </p:spTree>
    <p:extLst>
      <p:ext uri="{BB962C8B-B14F-4D97-AF65-F5344CB8AC3E}">
        <p14:creationId xmlns:p14="http://schemas.microsoft.com/office/powerpoint/2010/main" val="932570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C0B03B-09B5-1F6C-3AF2-6C33940B3863}"/>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FE729B2B-619B-D030-8A96-0144B917B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106B39BD-B06E-C113-EE1F-5F058820C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EA3729BE-77ED-DCBC-499D-C926EDAEF679}"/>
              </a:ext>
            </a:extLst>
          </p:cNvPr>
          <p:cNvSpPr>
            <a:spLocks noGrp="1"/>
          </p:cNvSpPr>
          <p:nvPr>
            <p:ph type="title"/>
          </p:nvPr>
        </p:nvSpPr>
        <p:spPr>
          <a:xfrm>
            <a:off x="7736861" y="1423803"/>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dirty="0">
                <a:solidFill>
                  <a:srgbClr val="FFFFFF"/>
                </a:solidFill>
              </a:rPr>
              <a:t>EJEMPLOS DE CASOS RECURSIVOS</a:t>
            </a:r>
          </a:p>
        </p:txBody>
      </p:sp>
      <p:sp>
        <p:nvSpPr>
          <p:cNvPr id="7" name="CuadroTexto 6">
            <a:extLst>
              <a:ext uri="{FF2B5EF4-FFF2-40B4-BE49-F238E27FC236}">
                <a16:creationId xmlns:a16="http://schemas.microsoft.com/office/drawing/2014/main" id="{DBA837D2-D8B2-3F91-5E5A-3F225901C31F}"/>
              </a:ext>
            </a:extLst>
          </p:cNvPr>
          <p:cNvSpPr txBox="1"/>
          <p:nvPr/>
        </p:nvSpPr>
        <p:spPr>
          <a:xfrm>
            <a:off x="142425" y="84494"/>
            <a:ext cx="7252855" cy="3780522"/>
          </a:xfrm>
          <a:prstGeom prst="rect">
            <a:avLst/>
          </a:prstGeom>
          <a:noFill/>
        </p:spPr>
        <p:txBody>
          <a:bodyPr wrap="square" rtlCol="0">
            <a:spAutoFit/>
          </a:bodyPr>
          <a:lstStyle/>
          <a:p>
            <a:pPr indent="450000" algn="just">
              <a:lnSpc>
                <a:spcPct val="150000"/>
              </a:lnSpc>
            </a:pPr>
            <a:r>
              <a:rPr lang="es-MX" b="1" dirty="0">
                <a:latin typeface="Arial" panose="020B0604020202020204" pitchFamily="34" charset="0"/>
                <a:cs typeface="Arial" panose="020B0604020202020204" pitchFamily="34" charset="0"/>
              </a:rPr>
              <a:t>Secuencia de Fibonacci: </a:t>
            </a:r>
            <a:r>
              <a:rPr lang="es-MX" dirty="0">
                <a:latin typeface="Arial" panose="020B0604020202020204" pitchFamily="34" charset="0"/>
                <a:cs typeface="Arial" panose="020B0604020202020204" pitchFamily="34" charset="0"/>
              </a:rPr>
              <a:t>La serie de Fibonacci es otro ejemplo clásico donde la recursividad brilla. En esta secuencia, cada número es la suma de los dos anteriores, comenzando con 0 y 1. La definición recursiva es:</a:t>
            </a:r>
          </a:p>
          <a:p>
            <a:pPr indent="450000" algn="just">
              <a:lnSpc>
                <a:spcPct val="150000"/>
              </a:lnSpc>
            </a:pPr>
            <a:r>
              <a:rPr lang="es-MX" dirty="0">
                <a:latin typeface="Arial" panose="020B0604020202020204" pitchFamily="34" charset="0"/>
                <a:cs typeface="Arial" panose="020B0604020202020204" pitchFamily="34" charset="0"/>
              </a:rPr>
              <a:t>Base: F(0) = 0, F(1) = 1</a:t>
            </a:r>
          </a:p>
          <a:p>
            <a:pPr indent="450000" algn="just">
              <a:lnSpc>
                <a:spcPct val="150000"/>
              </a:lnSpc>
            </a:pPr>
            <a:r>
              <a:rPr lang="pt-BR" dirty="0">
                <a:latin typeface="Arial" panose="020B0604020202020204" pitchFamily="34" charset="0"/>
                <a:cs typeface="Arial" panose="020B0604020202020204" pitchFamily="34" charset="0"/>
              </a:rPr>
              <a:t>Recursión: F(n) = F(n-1) + F(n-2).</a:t>
            </a:r>
          </a:p>
          <a:p>
            <a:pPr indent="450000" algn="just">
              <a:lnSpc>
                <a:spcPct val="150000"/>
              </a:lnSpc>
            </a:pPr>
            <a:r>
              <a:rPr lang="es-MX" dirty="0">
                <a:latin typeface="Arial" panose="020B0604020202020204" pitchFamily="34" charset="0"/>
                <a:cs typeface="Arial" panose="020B0604020202020204" pitchFamily="34" charset="0"/>
              </a:rPr>
              <a:t>Este enfoque permite calcular términos de la secuencia de manera elegante, aunque puede ser ineficiente para números grandes sin optimizaciones adicionales.</a:t>
            </a:r>
          </a:p>
        </p:txBody>
      </p:sp>
      <p:pic>
        <p:nvPicPr>
          <p:cNvPr id="3" name="Imagen 2">
            <a:extLst>
              <a:ext uri="{FF2B5EF4-FFF2-40B4-BE49-F238E27FC236}">
                <a16:creationId xmlns:a16="http://schemas.microsoft.com/office/drawing/2014/main" id="{E20A90EB-264E-38C9-9403-2F92933437A5}"/>
              </a:ext>
            </a:extLst>
          </p:cNvPr>
          <p:cNvPicPr>
            <a:picLocks noChangeAspect="1"/>
          </p:cNvPicPr>
          <p:nvPr/>
        </p:nvPicPr>
        <p:blipFill>
          <a:blip r:embed="rId3"/>
          <a:stretch>
            <a:fillRect/>
          </a:stretch>
        </p:blipFill>
        <p:spPr>
          <a:xfrm>
            <a:off x="7537703" y="3892694"/>
            <a:ext cx="4654296" cy="2965306"/>
          </a:xfrm>
          <a:prstGeom prst="rect">
            <a:avLst/>
          </a:prstGeom>
        </p:spPr>
      </p:pic>
    </p:spTree>
    <p:extLst>
      <p:ext uri="{BB962C8B-B14F-4D97-AF65-F5344CB8AC3E}">
        <p14:creationId xmlns:p14="http://schemas.microsoft.com/office/powerpoint/2010/main" val="112564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3C0B51-B7D4-C3BF-B20D-E40108B187D0}"/>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D9CB9F39-020C-8511-CF9C-2D9E9173B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ED0F69BB-D067-FB8A-3589-9F1AAC07C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264DCF66-81C6-E804-F0AB-10B4F5F760F9}"/>
              </a:ext>
            </a:extLst>
          </p:cNvPr>
          <p:cNvSpPr>
            <a:spLocks noGrp="1"/>
          </p:cNvSpPr>
          <p:nvPr>
            <p:ph type="title"/>
          </p:nvPr>
        </p:nvSpPr>
        <p:spPr>
          <a:xfrm>
            <a:off x="7736862" y="1231860"/>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dirty="0">
                <a:solidFill>
                  <a:srgbClr val="FFFFFF"/>
                </a:solidFill>
              </a:rPr>
              <a:t>EJEMPLOS DE CASOS RECURSIVOS</a:t>
            </a:r>
          </a:p>
        </p:txBody>
      </p:sp>
      <p:sp>
        <p:nvSpPr>
          <p:cNvPr id="7" name="CuadroTexto 6">
            <a:extLst>
              <a:ext uri="{FF2B5EF4-FFF2-40B4-BE49-F238E27FC236}">
                <a16:creationId xmlns:a16="http://schemas.microsoft.com/office/drawing/2014/main" id="{36350FCB-A61A-A3D9-938C-D454D626BC86}"/>
              </a:ext>
            </a:extLst>
          </p:cNvPr>
          <p:cNvSpPr txBox="1"/>
          <p:nvPr/>
        </p:nvSpPr>
        <p:spPr>
          <a:xfrm>
            <a:off x="142425" y="84494"/>
            <a:ext cx="7252855" cy="4196020"/>
          </a:xfrm>
          <a:prstGeom prst="rect">
            <a:avLst/>
          </a:prstGeom>
          <a:noFill/>
        </p:spPr>
        <p:txBody>
          <a:bodyPr wrap="square" rtlCol="0">
            <a:spAutoFit/>
          </a:bodyPr>
          <a:lstStyle/>
          <a:p>
            <a:pPr indent="450000" algn="just">
              <a:lnSpc>
                <a:spcPct val="150000"/>
              </a:lnSpc>
            </a:pPr>
            <a:r>
              <a:rPr lang="es-MX" b="1" dirty="0">
                <a:latin typeface="Arial" panose="020B0604020202020204" pitchFamily="34" charset="0"/>
                <a:cs typeface="Arial" panose="020B0604020202020204" pitchFamily="34" charset="0"/>
              </a:rPr>
              <a:t>Búsqueda Binaria: </a:t>
            </a:r>
            <a:r>
              <a:rPr lang="es-MX" dirty="0">
                <a:latin typeface="Arial" panose="020B0604020202020204" pitchFamily="34" charset="0"/>
                <a:cs typeface="Arial" panose="020B0604020202020204" pitchFamily="34" charset="0"/>
              </a:rPr>
              <a:t>Este algoritmo de búsqueda recursivo se utiliza para encontrar un elemento en una lista ordenada. El proceso implica dividir repetidamente el conjunto de datos por la mitad. La definición recursiva es:</a:t>
            </a:r>
          </a:p>
          <a:p>
            <a:pPr indent="450000" algn="just">
              <a:lnSpc>
                <a:spcPct val="150000"/>
              </a:lnSpc>
            </a:pPr>
            <a:r>
              <a:rPr lang="es-MX" dirty="0">
                <a:latin typeface="Arial" panose="020B0604020202020204" pitchFamily="34" charset="0"/>
                <a:cs typeface="Arial" panose="020B0604020202020204" pitchFamily="34" charset="0"/>
              </a:rPr>
              <a:t>Base: Si el intervalo se reduce a cero, el elemento no está presente.</a:t>
            </a:r>
          </a:p>
          <a:p>
            <a:pPr indent="450000" algn="just">
              <a:lnSpc>
                <a:spcPct val="150000"/>
              </a:lnSpc>
            </a:pPr>
            <a:r>
              <a:rPr lang="es-MX" dirty="0">
                <a:latin typeface="Arial" panose="020B0604020202020204" pitchFamily="34" charset="0"/>
                <a:cs typeface="Arial" panose="020B0604020202020204" pitchFamily="34" charset="0"/>
              </a:rPr>
              <a:t>Recursión: Comparar el elemento medio y decidir en qué mitad continuar la búsqueda.</a:t>
            </a:r>
          </a:p>
          <a:p>
            <a:pPr indent="450000" algn="just">
              <a:lnSpc>
                <a:spcPct val="150000"/>
              </a:lnSpc>
            </a:pPr>
            <a:r>
              <a:rPr lang="es-MX" dirty="0">
                <a:latin typeface="Arial" panose="020B0604020202020204" pitchFamily="34" charset="0"/>
                <a:cs typeface="Arial" panose="020B0604020202020204" pitchFamily="34" charset="0"/>
              </a:rPr>
              <a:t>Esto mejora significativamente la eficiencia en comparación con la búsqueda lineal.</a:t>
            </a:r>
          </a:p>
        </p:txBody>
      </p:sp>
      <p:pic>
        <p:nvPicPr>
          <p:cNvPr id="3" name="Imagen 2">
            <a:extLst>
              <a:ext uri="{FF2B5EF4-FFF2-40B4-BE49-F238E27FC236}">
                <a16:creationId xmlns:a16="http://schemas.microsoft.com/office/drawing/2014/main" id="{B9220BC6-E36A-BB8D-897E-382561315557}"/>
              </a:ext>
            </a:extLst>
          </p:cNvPr>
          <p:cNvPicPr>
            <a:picLocks noChangeAspect="1"/>
          </p:cNvPicPr>
          <p:nvPr/>
        </p:nvPicPr>
        <p:blipFill>
          <a:blip r:embed="rId3"/>
          <a:stretch>
            <a:fillRect/>
          </a:stretch>
        </p:blipFill>
        <p:spPr>
          <a:xfrm>
            <a:off x="7537703" y="3892694"/>
            <a:ext cx="4654296" cy="2965306"/>
          </a:xfrm>
          <a:prstGeom prst="rect">
            <a:avLst/>
          </a:prstGeom>
        </p:spPr>
      </p:pic>
    </p:spTree>
    <p:extLst>
      <p:ext uri="{BB962C8B-B14F-4D97-AF65-F5344CB8AC3E}">
        <p14:creationId xmlns:p14="http://schemas.microsoft.com/office/powerpoint/2010/main" val="393890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AC306F-22F3-264A-D128-6E2490B7E9C3}"/>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86526000-777D-12D4-4CBE-2F00F0CCF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BAD171DD-77E5-97C9-F92A-92165EAA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BB67227A-40DA-CF5B-5F0F-B12D054CD40B}"/>
              </a:ext>
            </a:extLst>
          </p:cNvPr>
          <p:cNvSpPr>
            <a:spLocks noGrp="1"/>
          </p:cNvSpPr>
          <p:nvPr>
            <p:ph type="title"/>
          </p:nvPr>
        </p:nvSpPr>
        <p:spPr>
          <a:xfrm>
            <a:off x="7653735" y="696440"/>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dirty="0">
                <a:solidFill>
                  <a:srgbClr val="FFFFFF"/>
                </a:solidFill>
              </a:rPr>
              <a:t>EJEMPLOS DE CASOS RECURSIVOS</a:t>
            </a:r>
          </a:p>
        </p:txBody>
      </p:sp>
      <p:sp>
        <p:nvSpPr>
          <p:cNvPr id="7" name="CuadroTexto 6">
            <a:extLst>
              <a:ext uri="{FF2B5EF4-FFF2-40B4-BE49-F238E27FC236}">
                <a16:creationId xmlns:a16="http://schemas.microsoft.com/office/drawing/2014/main" id="{91F60600-DAC1-6D8B-56F6-FC5B023DD55C}"/>
              </a:ext>
            </a:extLst>
          </p:cNvPr>
          <p:cNvSpPr txBox="1"/>
          <p:nvPr/>
        </p:nvSpPr>
        <p:spPr>
          <a:xfrm>
            <a:off x="142425" y="84494"/>
            <a:ext cx="7252855" cy="3780522"/>
          </a:xfrm>
          <a:prstGeom prst="rect">
            <a:avLst/>
          </a:prstGeom>
          <a:noFill/>
        </p:spPr>
        <p:txBody>
          <a:bodyPr wrap="square" rtlCol="0">
            <a:spAutoFit/>
          </a:bodyPr>
          <a:lstStyle/>
          <a:p>
            <a:pPr indent="450000" algn="just">
              <a:lnSpc>
                <a:spcPct val="150000"/>
              </a:lnSpc>
            </a:pPr>
            <a:r>
              <a:rPr lang="es-MX" b="1" dirty="0">
                <a:latin typeface="Arial" panose="020B0604020202020204" pitchFamily="34" charset="0"/>
                <a:cs typeface="Arial" panose="020B0604020202020204" pitchFamily="34" charset="0"/>
              </a:rPr>
              <a:t>Resolución de Problemas de Torres de Hanoi: </a:t>
            </a:r>
            <a:r>
              <a:rPr lang="es-MX" dirty="0">
                <a:latin typeface="Arial" panose="020B0604020202020204" pitchFamily="34" charset="0"/>
                <a:cs typeface="Arial" panose="020B0604020202020204" pitchFamily="34" charset="0"/>
              </a:rPr>
              <a:t>Este famoso problema consiste en mover una serie de discos de una varilla a otra bajo ciertas reglas. La solución se puede describir recursivamente:</a:t>
            </a:r>
          </a:p>
          <a:p>
            <a:pPr indent="450000" algn="just">
              <a:lnSpc>
                <a:spcPct val="150000"/>
              </a:lnSpc>
            </a:pPr>
            <a:r>
              <a:rPr lang="es-MX" dirty="0">
                <a:latin typeface="Arial" panose="020B0604020202020204" pitchFamily="34" charset="0"/>
                <a:cs typeface="Arial" panose="020B0604020202020204" pitchFamily="34" charset="0"/>
              </a:rPr>
              <a:t>Base: Mover un solo disco.</a:t>
            </a:r>
          </a:p>
          <a:p>
            <a:pPr indent="450000" algn="just">
              <a:lnSpc>
                <a:spcPct val="150000"/>
              </a:lnSpc>
            </a:pPr>
            <a:r>
              <a:rPr lang="es-MX" dirty="0">
                <a:latin typeface="Arial" panose="020B0604020202020204" pitchFamily="34" charset="0"/>
                <a:cs typeface="Arial" panose="020B0604020202020204" pitchFamily="34" charset="0"/>
              </a:rPr>
              <a:t>Recursión: Para n discos, mover n-1 discos a una varilla auxiliar, luego mover el disco restante a la varilla de destino y finalmente mover los n-1 discos desde la varilla auxiliar a la de destino.</a:t>
            </a:r>
          </a:p>
          <a:p>
            <a:pPr indent="450000" algn="just">
              <a:lnSpc>
                <a:spcPct val="150000"/>
              </a:lnSpc>
            </a:pPr>
            <a:r>
              <a:rPr lang="es-MX" dirty="0">
                <a:latin typeface="Arial" panose="020B0604020202020204" pitchFamily="34" charset="0"/>
                <a:cs typeface="Arial" panose="020B0604020202020204" pitchFamily="34" charset="0"/>
              </a:rPr>
              <a:t>Este ejemplo ilustra cómo descomponer un problema en subproblemas más pequeños.</a:t>
            </a:r>
          </a:p>
        </p:txBody>
      </p:sp>
      <p:pic>
        <p:nvPicPr>
          <p:cNvPr id="3" name="Imagen 2">
            <a:extLst>
              <a:ext uri="{FF2B5EF4-FFF2-40B4-BE49-F238E27FC236}">
                <a16:creationId xmlns:a16="http://schemas.microsoft.com/office/drawing/2014/main" id="{A3489F70-A01B-FF21-DEF3-8387C8C7C9E0}"/>
              </a:ext>
            </a:extLst>
          </p:cNvPr>
          <p:cNvPicPr>
            <a:picLocks noChangeAspect="1"/>
          </p:cNvPicPr>
          <p:nvPr/>
        </p:nvPicPr>
        <p:blipFill>
          <a:blip r:embed="rId3"/>
          <a:stretch>
            <a:fillRect/>
          </a:stretch>
        </p:blipFill>
        <p:spPr>
          <a:xfrm>
            <a:off x="7537703" y="3892694"/>
            <a:ext cx="4654296" cy="2965306"/>
          </a:xfrm>
          <a:prstGeom prst="rect">
            <a:avLst/>
          </a:prstGeom>
        </p:spPr>
      </p:pic>
    </p:spTree>
    <p:extLst>
      <p:ext uri="{BB962C8B-B14F-4D97-AF65-F5344CB8AC3E}">
        <p14:creationId xmlns:p14="http://schemas.microsoft.com/office/powerpoint/2010/main" val="253570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es-MX" dirty="0">
                <a:solidFill>
                  <a:srgbClr val="FFFFFF"/>
                </a:solidFill>
              </a:rPr>
              <a:t>CONCLUSIÒN</a:t>
            </a:r>
          </a:p>
        </p:txBody>
      </p:sp>
      <p:sp>
        <p:nvSpPr>
          <p:cNvPr id="5" name="CuadroTexto 4">
            <a:extLst>
              <a:ext uri="{FF2B5EF4-FFF2-40B4-BE49-F238E27FC236}">
                <a16:creationId xmlns:a16="http://schemas.microsoft.com/office/drawing/2014/main" id="{E6A2136B-D6B1-5021-CC93-66446DE3F737}"/>
              </a:ext>
            </a:extLst>
          </p:cNvPr>
          <p:cNvSpPr txBox="1"/>
          <p:nvPr/>
        </p:nvSpPr>
        <p:spPr>
          <a:xfrm>
            <a:off x="4791525" y="1600860"/>
            <a:ext cx="7034645" cy="3365024"/>
          </a:xfrm>
          <a:prstGeom prst="rect">
            <a:avLst/>
          </a:prstGeom>
          <a:noFill/>
        </p:spPr>
        <p:txBody>
          <a:bodyPr wrap="square" rtlCol="0">
            <a:spAutoFit/>
          </a:bodyPr>
          <a:lstStyle/>
          <a:p>
            <a:pPr indent="457200" algn="just">
              <a:lnSpc>
                <a:spcPct val="150000"/>
              </a:lnSpc>
            </a:pPr>
            <a:r>
              <a:rPr lang="es-MX" dirty="0">
                <a:latin typeface="Arial" panose="020B0604020202020204" pitchFamily="34" charset="0"/>
                <a:cs typeface="Arial" panose="020B0604020202020204" pitchFamily="34" charset="0"/>
              </a:rPr>
              <a:t>Como pudimos comprender a lo largo de la información presentada anteriormente sobre la recursividad fue que es muy importante para el diseño de los algoritmos, ya que nos permite resolver los problemas complejos mediante las repeticiones mas simples y eficientes, por el cual si dominamos bien esta técnica no solo mejoraremos nuestra capacidad de resolver problemas si no que también nos favorecerá para crear programas bien estructuradas y fáciles de comprender.</a:t>
            </a:r>
          </a:p>
        </p:txBody>
      </p:sp>
    </p:spTree>
    <p:extLst>
      <p:ext uri="{BB962C8B-B14F-4D97-AF65-F5344CB8AC3E}">
        <p14:creationId xmlns:p14="http://schemas.microsoft.com/office/powerpoint/2010/main" val="20670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25B634-6C33-93F6-9C0B-12B3F8180A49}"/>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3AF560B5-77CA-E9DD-3438-90FB20432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B8EBEDE4-E470-2475-DD3D-ECA7B908E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B45234AE-5FFD-C633-E4EA-EC4BC766FA0D}"/>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es-MX" dirty="0">
                <a:solidFill>
                  <a:srgbClr val="FFFFFF"/>
                </a:solidFill>
              </a:rPr>
              <a:t>FUENTES DE INFORMACIÒN</a:t>
            </a:r>
          </a:p>
        </p:txBody>
      </p:sp>
      <p:sp>
        <p:nvSpPr>
          <p:cNvPr id="5" name="CuadroTexto 4">
            <a:extLst>
              <a:ext uri="{FF2B5EF4-FFF2-40B4-BE49-F238E27FC236}">
                <a16:creationId xmlns:a16="http://schemas.microsoft.com/office/drawing/2014/main" id="{932410D4-7FC5-5E1D-5C9D-AD6E1C5643AD}"/>
              </a:ext>
            </a:extLst>
          </p:cNvPr>
          <p:cNvSpPr txBox="1"/>
          <p:nvPr/>
        </p:nvSpPr>
        <p:spPr>
          <a:xfrm>
            <a:off x="4894118" y="550718"/>
            <a:ext cx="6380018" cy="4801314"/>
          </a:xfrm>
          <a:prstGeom prst="rect">
            <a:avLst/>
          </a:prstGeom>
          <a:noFill/>
        </p:spPr>
        <p:txBody>
          <a:bodyPr wrap="square" rtlCol="0">
            <a:spAutoFit/>
          </a:bodyPr>
          <a:lstStyle/>
          <a:p>
            <a:r>
              <a:rPr lang="en-US" dirty="0"/>
              <a:t>Blog. (S/d de S/m de S/a). </a:t>
            </a:r>
            <a:r>
              <a:rPr lang="es-MX" i="1" dirty="0"/>
              <a:t>¿Qué es la recursividad?</a:t>
            </a:r>
            <a:r>
              <a:rPr lang="es-MX" dirty="0"/>
              <a:t> Recuperado el 23 de Noviembre de 2025, de Blog: </a:t>
            </a:r>
            <a:r>
              <a:rPr lang="es-MX" dirty="0">
                <a:hlinkClick r:id="rId3"/>
              </a:rPr>
              <a:t>https://pablogarciajc.com/blog/que-es-recursividad/</a:t>
            </a:r>
            <a:endParaRPr lang="es-MX" dirty="0"/>
          </a:p>
          <a:p>
            <a:endParaRPr lang="es-MX" dirty="0"/>
          </a:p>
          <a:p>
            <a:r>
              <a:rPr lang="es-MX" dirty="0"/>
              <a:t>Cristian. (S/d de S/m de 2022). Procedimientos Recursivos. Recuperado el 23 de Noviembre de 2025, de studocu: </a:t>
            </a:r>
            <a:r>
              <a:rPr lang="es-MX" dirty="0">
                <a:hlinkClick r:id="rId4"/>
              </a:rPr>
              <a:t>https://www.studocu.com/es-mx/document/instituto-tecnologico-de-cerro-azul/ingenieria-en-sistemas-computacionales/22-procedimientos-recursivos/56760788</a:t>
            </a:r>
            <a:endParaRPr lang="es-MX" dirty="0"/>
          </a:p>
          <a:p>
            <a:endParaRPr lang="es-MX" dirty="0"/>
          </a:p>
          <a:p>
            <a:r>
              <a:rPr lang="es-MX" dirty="0"/>
              <a:t>Enciclopedia Argentina de Ejemplos. (S/d de S/m de S/a). Ejemplos De Recursividad En Programación Y Matemáticas Para Entender Mejor. Recuperado el 23 de Noviembre de 2025, de Enciclopedia Argentina de Ejemplos: </a:t>
            </a:r>
            <a:r>
              <a:rPr lang="es-MX" dirty="0">
                <a:hlinkClick r:id="rId5"/>
              </a:rPr>
              <a:t>https://ejemplo.com.ar/ejemplos-de-recursividad/</a:t>
            </a:r>
            <a:endParaRPr lang="es-MX" dirty="0"/>
          </a:p>
          <a:p>
            <a:endParaRPr lang="es-MX" dirty="0"/>
          </a:p>
          <a:p>
            <a:endParaRPr lang="es-MX" dirty="0"/>
          </a:p>
        </p:txBody>
      </p:sp>
    </p:spTree>
    <p:extLst>
      <p:ext uri="{BB962C8B-B14F-4D97-AF65-F5344CB8AC3E}">
        <p14:creationId xmlns:p14="http://schemas.microsoft.com/office/powerpoint/2010/main" val="94216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70220-677A-411B-B416-94321A555329}"/>
              </a:ext>
            </a:extLst>
          </p:cNvPr>
          <p:cNvSpPr>
            <a:spLocks noGrp="1"/>
          </p:cNvSpPr>
          <p:nvPr>
            <p:ph type="title"/>
          </p:nvPr>
        </p:nvSpPr>
        <p:spPr>
          <a:xfrm>
            <a:off x="5912101" y="2495849"/>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es-MX" b="1" dirty="0">
                <a:solidFill>
                  <a:schemeClr val="bg1"/>
                </a:solidFill>
              </a:rPr>
              <a:t>Gracias</a:t>
            </a:r>
          </a:p>
        </p:txBody>
      </p:sp>
      <p:pic>
        <p:nvPicPr>
          <p:cNvPr id="4" name="Imagen 3" descr="Una mano señalando cifras financieras con un bolígrafo">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a:ln>
                <a:noFill/>
              </a:ln>
              <a:solidFill>
                <a:srgbClr val="FFFFFF"/>
              </a:solidFill>
              <a:effectLst/>
              <a:uLnTx/>
              <a:uFillTx/>
              <a:latin typeface="Gill Sans MT" panose="020B0502020104020203"/>
              <a:ea typeface="+mn-ea"/>
              <a:cs typeface="+mn-cs"/>
            </a:endParaRPr>
          </a:p>
        </p:txBody>
      </p:sp>
      <p:sp>
        <p:nvSpPr>
          <p:cNvPr id="2" name="Título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rtlCol="0">
            <a:normAutofit/>
          </a:bodyPr>
          <a:lstStyle/>
          <a:p>
            <a:pPr rtl="0"/>
            <a:r>
              <a:rPr lang="es-MX" sz="3000" dirty="0">
                <a:solidFill>
                  <a:schemeClr val="tx1"/>
                </a:solidFill>
              </a:rPr>
              <a:t>RECURSIVIDAD</a:t>
            </a:r>
          </a:p>
        </p:txBody>
      </p:sp>
      <p:pic>
        <p:nvPicPr>
          <p:cNvPr id="5" name="Imagen 4" descr="Cifras de comercio financiero">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12" name="Rectángulo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461595" y="2681103"/>
            <a:ext cx="3731106" cy="1495794"/>
          </a:xfrm>
          <a:noFill/>
          <a:ln>
            <a:solidFill>
              <a:schemeClr val="bg1"/>
            </a:solidFill>
          </a:ln>
          <a:effectLst>
            <a:glow rad="152400">
              <a:schemeClr val="bg1">
                <a:alpha val="13000"/>
              </a:schemeClr>
            </a:glow>
          </a:effectLst>
        </p:spPr>
        <p:txBody>
          <a:bodyPr wrap="square" rtlCol="0">
            <a:normAutofit/>
          </a:bodyPr>
          <a:lstStyle/>
          <a:p>
            <a:pPr rtl="0"/>
            <a:r>
              <a:rPr lang="es-MX" dirty="0">
                <a:solidFill>
                  <a:schemeClr val="bg1"/>
                </a:solidFill>
              </a:rPr>
              <a:t>INTRODUCCIÒN</a:t>
            </a:r>
          </a:p>
        </p:txBody>
      </p:sp>
      <p:sp>
        <p:nvSpPr>
          <p:cNvPr id="8" name="CuadroTexto 7">
            <a:extLst>
              <a:ext uri="{FF2B5EF4-FFF2-40B4-BE49-F238E27FC236}">
                <a16:creationId xmlns:a16="http://schemas.microsoft.com/office/drawing/2014/main" id="{A0FB130D-50E0-318C-5902-3C2474BD1A20}"/>
              </a:ext>
            </a:extLst>
          </p:cNvPr>
          <p:cNvSpPr txBox="1"/>
          <p:nvPr/>
        </p:nvSpPr>
        <p:spPr>
          <a:xfrm>
            <a:off x="4905825" y="1590469"/>
            <a:ext cx="7034645" cy="3780522"/>
          </a:xfrm>
          <a:prstGeom prst="rect">
            <a:avLst/>
          </a:prstGeom>
          <a:noFill/>
        </p:spPr>
        <p:txBody>
          <a:bodyPr wrap="square" rtlCol="0">
            <a:spAutoFit/>
          </a:bodyPr>
          <a:lstStyle/>
          <a:p>
            <a:pPr indent="457200" algn="just">
              <a:lnSpc>
                <a:spcPct val="150000"/>
              </a:lnSpc>
            </a:pPr>
            <a:r>
              <a:rPr lang="es-MX" dirty="0">
                <a:latin typeface="Arial" panose="020B0604020202020204" pitchFamily="34" charset="0"/>
                <a:cs typeface="Arial" panose="020B0604020202020204" pitchFamily="34" charset="0"/>
              </a:rPr>
              <a:t>En este trabajo explicaremos un poco sobre la recursividad en programación, con la finalidad de poder aprender a utilizarlo si estamos estudiando o trabajando en el mundo de la tecnología donde se necesitan programas dichas actividades pero de manera sencilla en lo cual muchas veces desconocemos como podemos realizar dichas tareas de manera sencilla es por eso que en este tema trataremos como funciona la recursividad y cada procedimiento fundamental para poder ponerlo en practica y así ir mejorando día con día.</a:t>
            </a:r>
          </a:p>
        </p:txBody>
      </p:sp>
    </p:spTree>
    <p:extLst>
      <p:ext uri="{BB962C8B-B14F-4D97-AF65-F5344CB8AC3E}">
        <p14:creationId xmlns:p14="http://schemas.microsoft.com/office/powerpoint/2010/main" val="342431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es-MX" dirty="0">
                <a:solidFill>
                  <a:srgbClr val="FFFFFF"/>
                </a:solidFill>
              </a:rPr>
              <a:t>JUSTIFICACIÒN</a:t>
            </a:r>
          </a:p>
        </p:txBody>
      </p:sp>
      <p:sp>
        <p:nvSpPr>
          <p:cNvPr id="5" name="CuadroTexto 4">
            <a:extLst>
              <a:ext uri="{FF2B5EF4-FFF2-40B4-BE49-F238E27FC236}">
                <a16:creationId xmlns:a16="http://schemas.microsoft.com/office/drawing/2014/main" id="{490DC9F5-2133-DEA7-9DF2-8449F6C32D0C}"/>
              </a:ext>
            </a:extLst>
          </p:cNvPr>
          <p:cNvSpPr txBox="1"/>
          <p:nvPr/>
        </p:nvSpPr>
        <p:spPr>
          <a:xfrm>
            <a:off x="181325" y="967014"/>
            <a:ext cx="7034645" cy="3365024"/>
          </a:xfrm>
          <a:prstGeom prst="rect">
            <a:avLst/>
          </a:prstGeom>
          <a:noFill/>
        </p:spPr>
        <p:txBody>
          <a:bodyPr wrap="square" rtlCol="0">
            <a:spAutoFit/>
          </a:bodyPr>
          <a:lstStyle/>
          <a:p>
            <a:pPr indent="457200" algn="just">
              <a:lnSpc>
                <a:spcPct val="150000"/>
              </a:lnSpc>
            </a:pPr>
            <a:r>
              <a:rPr lang="es-MX" dirty="0">
                <a:latin typeface="Arial" panose="020B0604020202020204" pitchFamily="34" charset="0"/>
                <a:cs typeface="Arial" panose="020B0604020202020204" pitchFamily="34" charset="0"/>
              </a:rPr>
              <a:t>Este tema fue elegido por nuestro docente que nos imparte la materia de Estructura de Datos, por el cual nos explico lo importante que es la recursividad en el mundo de la programación y como poder practicarlo ya que en la vida real podremos usarlo y así mejorar nuestras actividades a realizar ya sea en una empresa o un negocio que se requiera poner, en lo cual debemos de comprender tanto lo teórico como lo practico de dicho tema para sistematizar actividades y hacerlas mas sencillas y eficientes.</a:t>
            </a:r>
          </a:p>
        </p:txBody>
      </p:sp>
    </p:spTree>
    <p:extLst>
      <p:ext uri="{BB962C8B-B14F-4D97-AF65-F5344CB8AC3E}">
        <p14:creationId xmlns:p14="http://schemas.microsoft.com/office/powerpoint/2010/main" val="412895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5EE42-FA7F-CE6B-5BBE-A8EA3C5B1BF9}"/>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EC4A6C40-AF97-FC01-1BF2-ED3F925C7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78DBB531-442A-7582-848B-A95380B9E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1C7B3184-D9A4-B9C6-DA02-B5F4A529E694}"/>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es-MX" dirty="0">
                <a:solidFill>
                  <a:srgbClr val="FFFFFF"/>
                </a:solidFill>
              </a:rPr>
              <a:t>Definición</a:t>
            </a:r>
          </a:p>
        </p:txBody>
      </p:sp>
      <p:sp>
        <p:nvSpPr>
          <p:cNvPr id="7" name="CuadroTexto 6">
            <a:extLst>
              <a:ext uri="{FF2B5EF4-FFF2-40B4-BE49-F238E27FC236}">
                <a16:creationId xmlns:a16="http://schemas.microsoft.com/office/drawing/2014/main" id="{8932DF10-B9E1-248E-2967-3D3EB3FA920B}"/>
              </a:ext>
            </a:extLst>
          </p:cNvPr>
          <p:cNvSpPr txBox="1"/>
          <p:nvPr/>
        </p:nvSpPr>
        <p:spPr>
          <a:xfrm>
            <a:off x="142425" y="84494"/>
            <a:ext cx="7252855" cy="6689011"/>
          </a:xfrm>
          <a:prstGeom prst="rect">
            <a:avLst/>
          </a:prstGeom>
          <a:noFill/>
        </p:spPr>
        <p:txBody>
          <a:bodyPr wrap="square" rtlCol="0">
            <a:spAutoFit/>
          </a:bodyPr>
          <a:lstStyle/>
          <a:p>
            <a:pPr indent="457200" algn="just">
              <a:lnSpc>
                <a:spcPct val="150000"/>
              </a:lnSpc>
            </a:pPr>
            <a:r>
              <a:rPr lang="es-MX" dirty="0">
                <a:latin typeface="Arial" panose="020B0604020202020204" pitchFamily="34" charset="0"/>
                <a:cs typeface="Arial" panose="020B0604020202020204" pitchFamily="34" charset="0"/>
              </a:rPr>
              <a:t>La recursividad se refiere a la técnica de definir una función en términos de sí misma. Una función recursiva se llama a sí misma dentro de su propia definición, permitiendo dividir un problema en subproblemas más pequeños y manejables. Esta estrategia es particularmente eficaz para resolver problemas que pueden ser modelados en forma de árboles, secuencias o estructuras anidadas.</a:t>
            </a:r>
          </a:p>
          <a:p>
            <a:pPr indent="457200" algn="just">
              <a:lnSpc>
                <a:spcPct val="150000"/>
              </a:lnSpc>
            </a:pPr>
            <a:r>
              <a:rPr lang="es-MX" b="1" dirty="0">
                <a:latin typeface="Arial" panose="020B0604020202020204" pitchFamily="34" charset="0"/>
                <a:cs typeface="Arial" panose="020B0604020202020204" pitchFamily="34" charset="0"/>
              </a:rPr>
              <a:t>Cómo funciona</a:t>
            </a:r>
          </a:p>
          <a:p>
            <a:pPr indent="457200" algn="just" fontAlgn="base">
              <a:lnSpc>
                <a:spcPct val="150000"/>
              </a:lnSpc>
            </a:pPr>
            <a:r>
              <a:rPr lang="es-MX" dirty="0">
                <a:latin typeface="Arial" panose="020B0604020202020204" pitchFamily="34" charset="0"/>
                <a:cs typeface="Arial" panose="020B0604020202020204" pitchFamily="34" charset="0"/>
              </a:rPr>
              <a:t>La recursividad generalmente se ejecuta a través de dos etapas fundamentales: el caso base y el caso recursivo. El caso base es la condición que detiene la recursión y evita un bucle infinito, mientras que el caso recursivo es la forma en que la función se llama a sí misma con un problema reducido.</a:t>
            </a:r>
          </a:p>
          <a:p>
            <a:pPr indent="457200" algn="just" fontAlgn="base">
              <a:lnSpc>
                <a:spcPct val="150000"/>
              </a:lnSpc>
            </a:pPr>
            <a:r>
              <a:rPr lang="es-MX" b="1" dirty="0">
                <a:latin typeface="Arial" panose="020B0604020202020204" pitchFamily="34" charset="0"/>
                <a:cs typeface="Arial" panose="020B0604020202020204" pitchFamily="34" charset="0"/>
              </a:rPr>
              <a:t>Caso base:</a:t>
            </a:r>
            <a:r>
              <a:rPr lang="es-MX" dirty="0">
                <a:latin typeface="Arial" panose="020B0604020202020204" pitchFamily="34" charset="0"/>
                <a:cs typeface="Arial" panose="020B0604020202020204" pitchFamily="34" charset="0"/>
              </a:rPr>
              <a:t> Establece la condición en la que la función dejará de llamarse a sí misma.</a:t>
            </a:r>
          </a:p>
          <a:p>
            <a:pPr indent="457200" algn="just" fontAlgn="base">
              <a:lnSpc>
                <a:spcPct val="150000"/>
              </a:lnSpc>
            </a:pPr>
            <a:r>
              <a:rPr lang="es-MX" b="1" dirty="0">
                <a:latin typeface="Arial" panose="020B0604020202020204" pitchFamily="34" charset="0"/>
                <a:cs typeface="Arial" panose="020B0604020202020204" pitchFamily="34" charset="0"/>
              </a:rPr>
              <a:t>Caso recursivo:</a:t>
            </a:r>
            <a:r>
              <a:rPr lang="es-MX" dirty="0">
                <a:latin typeface="Arial" panose="020B0604020202020204" pitchFamily="34" charset="0"/>
                <a:cs typeface="Arial" panose="020B0604020202020204" pitchFamily="34" charset="0"/>
              </a:rPr>
              <a:t> Define cómo se llamará la función de nuevo, asegurando que cada llamada se acerque al caso base.</a:t>
            </a:r>
          </a:p>
        </p:txBody>
      </p:sp>
      <p:pic>
        <p:nvPicPr>
          <p:cNvPr id="9" name="Imagen 8">
            <a:extLst>
              <a:ext uri="{FF2B5EF4-FFF2-40B4-BE49-F238E27FC236}">
                <a16:creationId xmlns:a16="http://schemas.microsoft.com/office/drawing/2014/main" id="{36432D28-4B9C-D1FE-355D-ACDD14645283}"/>
              </a:ext>
            </a:extLst>
          </p:cNvPr>
          <p:cNvPicPr>
            <a:picLocks noChangeAspect="1"/>
          </p:cNvPicPr>
          <p:nvPr/>
        </p:nvPicPr>
        <p:blipFill>
          <a:blip r:embed="rId3"/>
          <a:stretch>
            <a:fillRect/>
          </a:stretch>
        </p:blipFill>
        <p:spPr>
          <a:xfrm>
            <a:off x="7537702" y="4589344"/>
            <a:ext cx="4654297" cy="2268656"/>
          </a:xfrm>
          <a:prstGeom prst="rect">
            <a:avLst/>
          </a:prstGeom>
        </p:spPr>
      </p:pic>
    </p:spTree>
    <p:extLst>
      <p:ext uri="{BB962C8B-B14F-4D97-AF65-F5344CB8AC3E}">
        <p14:creationId xmlns:p14="http://schemas.microsoft.com/office/powerpoint/2010/main" val="403282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DF66BF-ABD5-7B41-8377-7690CFDD3720}"/>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D530030C-A013-A6BE-A065-EE7F0DF2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80DA9074-25FF-ADA8-E08F-498F54E3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7B1A979D-CB3F-5DAB-074F-78204E119FBD}"/>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es-MX" dirty="0">
                <a:solidFill>
                  <a:srgbClr val="FFFFFF"/>
                </a:solidFill>
              </a:rPr>
              <a:t>Ventajas y Desventajas</a:t>
            </a:r>
          </a:p>
        </p:txBody>
      </p:sp>
      <p:sp>
        <p:nvSpPr>
          <p:cNvPr id="7" name="CuadroTexto 6">
            <a:extLst>
              <a:ext uri="{FF2B5EF4-FFF2-40B4-BE49-F238E27FC236}">
                <a16:creationId xmlns:a16="http://schemas.microsoft.com/office/drawing/2014/main" id="{E8B952B1-FE8C-7FF5-D847-0091F71B8137}"/>
              </a:ext>
            </a:extLst>
          </p:cNvPr>
          <p:cNvSpPr txBox="1"/>
          <p:nvPr/>
        </p:nvSpPr>
        <p:spPr>
          <a:xfrm>
            <a:off x="142425" y="84494"/>
            <a:ext cx="7252855" cy="7104509"/>
          </a:xfrm>
          <a:prstGeom prst="rect">
            <a:avLst/>
          </a:prstGeom>
          <a:noFill/>
        </p:spPr>
        <p:txBody>
          <a:bodyPr wrap="square" rtlCol="0">
            <a:spAutoFit/>
          </a:bodyPr>
          <a:lstStyle/>
          <a:p>
            <a:pPr indent="457200" algn="just" fontAlgn="base">
              <a:lnSpc>
                <a:spcPct val="150000"/>
              </a:lnSpc>
            </a:pPr>
            <a:r>
              <a:rPr lang="es-MX" b="1" dirty="0">
                <a:latin typeface="Arial" panose="020B0604020202020204" pitchFamily="34" charset="0"/>
                <a:cs typeface="Arial" panose="020B0604020202020204" pitchFamily="34" charset="0"/>
              </a:rPr>
              <a:t>Ventajas</a:t>
            </a:r>
          </a:p>
          <a:p>
            <a:pPr indent="457200" algn="just" fontAlgn="base">
              <a:lnSpc>
                <a:spcPct val="150000"/>
              </a:lnSpc>
            </a:pPr>
            <a:r>
              <a:rPr lang="es-MX" b="1" dirty="0">
                <a:latin typeface="Arial" panose="020B0604020202020204" pitchFamily="34" charset="0"/>
                <a:cs typeface="Arial" panose="020B0604020202020204" pitchFamily="34" charset="0"/>
              </a:rPr>
              <a:t>Simplicidad:</a:t>
            </a:r>
            <a:r>
              <a:rPr lang="es-MX" dirty="0">
                <a:latin typeface="Arial" panose="020B0604020202020204" pitchFamily="34" charset="0"/>
                <a:cs typeface="Arial" panose="020B0604020202020204" pitchFamily="34" charset="0"/>
              </a:rPr>
              <a:t> La recursividad puede simplificar la complejidad del código, facilitando su comprensión y mantenimiento.</a:t>
            </a:r>
          </a:p>
          <a:p>
            <a:pPr indent="457200" algn="just" fontAlgn="base">
              <a:lnSpc>
                <a:spcPct val="150000"/>
              </a:lnSpc>
            </a:pPr>
            <a:r>
              <a:rPr lang="es-MX" b="1" dirty="0">
                <a:latin typeface="Arial" panose="020B0604020202020204" pitchFamily="34" charset="0"/>
                <a:cs typeface="Arial" panose="020B0604020202020204" pitchFamily="34" charset="0"/>
              </a:rPr>
              <a:t>Reducción de códigos repetitivos:</a:t>
            </a:r>
            <a:r>
              <a:rPr lang="es-MX" dirty="0">
                <a:latin typeface="Arial" panose="020B0604020202020204" pitchFamily="34" charset="0"/>
                <a:cs typeface="Arial" panose="020B0604020202020204" pitchFamily="34" charset="0"/>
              </a:rPr>
              <a:t> El uso de recursividad puede eliminar la necesidad de bucles extensivos y condiciones anidadas.</a:t>
            </a:r>
          </a:p>
          <a:p>
            <a:pPr indent="457200" algn="just" fontAlgn="base">
              <a:lnSpc>
                <a:spcPct val="150000"/>
              </a:lnSpc>
            </a:pPr>
            <a:r>
              <a:rPr lang="es-MX" b="1" dirty="0">
                <a:latin typeface="Arial" panose="020B0604020202020204" pitchFamily="34" charset="0"/>
                <a:cs typeface="Arial" panose="020B0604020202020204" pitchFamily="34" charset="0"/>
              </a:rPr>
              <a:t>Ideal para estructuras de datos complejas:</a:t>
            </a:r>
            <a:r>
              <a:rPr lang="es-MX" dirty="0">
                <a:latin typeface="Arial" panose="020B0604020202020204" pitchFamily="34" charset="0"/>
                <a:cs typeface="Arial" panose="020B0604020202020204" pitchFamily="34" charset="0"/>
              </a:rPr>
              <a:t> La recursividad es especialmente útil para recorrer estructuras como árboles y grafos.</a:t>
            </a:r>
          </a:p>
          <a:p>
            <a:pPr indent="457200" algn="just" fontAlgn="base">
              <a:lnSpc>
                <a:spcPct val="150000"/>
              </a:lnSpc>
            </a:pPr>
            <a:endParaRPr lang="es-MX" dirty="0">
              <a:latin typeface="Arial" panose="020B0604020202020204" pitchFamily="34" charset="0"/>
              <a:cs typeface="Arial" panose="020B0604020202020204" pitchFamily="34" charset="0"/>
            </a:endParaRPr>
          </a:p>
          <a:p>
            <a:pPr indent="457200" algn="just" fontAlgn="base">
              <a:lnSpc>
                <a:spcPct val="150000"/>
              </a:lnSpc>
            </a:pPr>
            <a:r>
              <a:rPr lang="es-MX" b="1" dirty="0">
                <a:latin typeface="Arial" panose="020B0604020202020204" pitchFamily="34" charset="0"/>
                <a:cs typeface="Arial" panose="020B0604020202020204" pitchFamily="34" charset="0"/>
              </a:rPr>
              <a:t>Desventajas</a:t>
            </a:r>
          </a:p>
          <a:p>
            <a:pPr indent="457200" algn="just" fontAlgn="base">
              <a:lnSpc>
                <a:spcPct val="150000"/>
              </a:lnSpc>
            </a:pPr>
            <a:r>
              <a:rPr lang="es-MX" b="1" dirty="0">
                <a:latin typeface="Arial" panose="020B0604020202020204" pitchFamily="34" charset="0"/>
                <a:cs typeface="Arial" panose="020B0604020202020204" pitchFamily="34" charset="0"/>
              </a:rPr>
              <a:t>Rendimiento:</a:t>
            </a:r>
            <a:r>
              <a:rPr lang="es-MX" dirty="0">
                <a:latin typeface="Arial" panose="020B0604020202020204" pitchFamily="34" charset="0"/>
                <a:cs typeface="Arial" panose="020B0604020202020204" pitchFamily="34" charset="0"/>
              </a:rPr>
              <a:t> Las funciones recursivas pueden ser menos eficientes en cuanto a consumo de memoria y tiempo de ejecución, debido a la sobrecarga de llamadas a funciones.</a:t>
            </a:r>
          </a:p>
          <a:p>
            <a:pPr indent="457200" algn="just" fontAlgn="base">
              <a:lnSpc>
                <a:spcPct val="150000"/>
              </a:lnSpc>
            </a:pPr>
            <a:r>
              <a:rPr lang="es-MX" b="1" dirty="0">
                <a:latin typeface="Arial" panose="020B0604020202020204" pitchFamily="34" charset="0"/>
                <a:cs typeface="Arial" panose="020B0604020202020204" pitchFamily="34" charset="0"/>
              </a:rPr>
              <a:t>Riesgo de desbordamiento de pila:</a:t>
            </a:r>
            <a:r>
              <a:rPr lang="es-MX" dirty="0">
                <a:latin typeface="Arial" panose="020B0604020202020204" pitchFamily="34" charset="0"/>
                <a:cs typeface="Arial" panose="020B0604020202020204" pitchFamily="34" charset="0"/>
              </a:rPr>
              <a:t> Las funciones recursivas pueden agotar el límite de la pila si las llamadas son demasiado profundas.</a:t>
            </a:r>
          </a:p>
          <a:p>
            <a:pPr indent="457200" algn="just">
              <a:lnSpc>
                <a:spcPct val="150000"/>
              </a:lnSpc>
            </a:pPr>
            <a:endParaRPr lang="es-MX" dirty="0">
              <a:latin typeface="Arial" panose="020B0604020202020204" pitchFamily="34" charset="0"/>
              <a:cs typeface="Arial" panose="020B0604020202020204" pitchFamily="34" charset="0"/>
            </a:endParaRPr>
          </a:p>
        </p:txBody>
      </p:sp>
      <p:pic>
        <p:nvPicPr>
          <p:cNvPr id="3074" name="Picture 2" descr="Recursividad - Desarrollo SW">
            <a:extLst>
              <a:ext uri="{FF2B5EF4-FFF2-40B4-BE49-F238E27FC236}">
                <a16:creationId xmlns:a16="http://schemas.microsoft.com/office/drawing/2014/main" id="{411F6F91-B840-61CA-D19E-1CCE6957A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83" y="4441123"/>
            <a:ext cx="40957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0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5D3A49-5383-12D1-E1ED-39726263F9EF}"/>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5A952E8C-0D4B-B0D5-05F3-9B5680DE2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CB424CE6-DC77-A36C-0593-39CDE1EBC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EED4B151-DB76-1E97-A6F3-26A7D440DCDE}"/>
              </a:ext>
            </a:extLst>
          </p:cNvPr>
          <p:cNvSpPr>
            <a:spLocks noGrp="1"/>
          </p:cNvSpPr>
          <p:nvPr>
            <p:ph type="title"/>
          </p:nvPr>
        </p:nvSpPr>
        <p:spPr>
          <a:xfrm>
            <a:off x="8182864" y="1384023"/>
            <a:ext cx="3363974" cy="1901288"/>
          </a:xfrm>
          <a:noFill/>
          <a:ln>
            <a:solidFill>
              <a:srgbClr val="FFFFFF"/>
            </a:solidFill>
          </a:ln>
          <a:effectLst>
            <a:glow rad="152400">
              <a:schemeClr val="bg1">
                <a:alpha val="13000"/>
              </a:schemeClr>
            </a:glow>
          </a:effectLst>
        </p:spPr>
        <p:txBody>
          <a:bodyPr wrap="square" rtlCol="0">
            <a:normAutofit fontScale="90000"/>
          </a:bodyPr>
          <a:lstStyle/>
          <a:p>
            <a:pPr rtl="0"/>
            <a:r>
              <a:rPr lang="es-MX" b="1" dirty="0">
                <a:solidFill>
                  <a:srgbClr val="FFFFFF"/>
                </a:solidFill>
              </a:rPr>
              <a:t>APLICACIONES DE LA RECURSIVIDAD EN LA TECNOLOGÌA</a:t>
            </a:r>
          </a:p>
        </p:txBody>
      </p:sp>
      <p:sp>
        <p:nvSpPr>
          <p:cNvPr id="7" name="CuadroTexto 6">
            <a:extLst>
              <a:ext uri="{FF2B5EF4-FFF2-40B4-BE49-F238E27FC236}">
                <a16:creationId xmlns:a16="http://schemas.microsoft.com/office/drawing/2014/main" id="{ABF54638-F21E-5839-D0AE-301E5FCC35A8}"/>
              </a:ext>
            </a:extLst>
          </p:cNvPr>
          <p:cNvSpPr txBox="1"/>
          <p:nvPr/>
        </p:nvSpPr>
        <p:spPr>
          <a:xfrm>
            <a:off x="142425" y="84494"/>
            <a:ext cx="7252855" cy="5442516"/>
          </a:xfrm>
          <a:prstGeom prst="rect">
            <a:avLst/>
          </a:prstGeom>
          <a:noFill/>
        </p:spPr>
        <p:txBody>
          <a:bodyPr wrap="square" rtlCol="0">
            <a:spAutoFit/>
          </a:bodyPr>
          <a:lstStyle/>
          <a:p>
            <a:pPr indent="450000" algn="just">
              <a:lnSpc>
                <a:spcPct val="150000"/>
              </a:lnSpc>
            </a:pPr>
            <a:r>
              <a:rPr lang="es-MX" b="1" dirty="0">
                <a:latin typeface="Arial" panose="020B0604020202020204" pitchFamily="34" charset="0"/>
                <a:cs typeface="Arial" panose="020B0604020202020204" pitchFamily="34" charset="0"/>
              </a:rPr>
              <a:t>1. Algoritmos de búsqueda y ordenamiento</a:t>
            </a:r>
          </a:p>
          <a:p>
            <a:pPr indent="450000" algn="just">
              <a:lnSpc>
                <a:spcPct val="150000"/>
              </a:lnSpc>
            </a:pPr>
            <a:r>
              <a:rPr lang="es-MX" dirty="0">
                <a:latin typeface="Arial" panose="020B0604020202020204" pitchFamily="34" charset="0"/>
                <a:cs typeface="Arial" panose="020B0604020202020204" pitchFamily="34" charset="0"/>
              </a:rPr>
              <a:t>Algoritmos como QuickSort y MergeSort son ejemplos de algoritmos de ordenación que utilizan recursividad para dividir la lista de elementos en subconjuntos más pequeños, ordenarlos y luego combinarlos. Estos métodos son muy eficientes y se utilizan en grandes bases de datos y sistemas de gestión de información.</a:t>
            </a:r>
          </a:p>
          <a:p>
            <a:pPr indent="450000" algn="just">
              <a:lnSpc>
                <a:spcPct val="150000"/>
              </a:lnSpc>
            </a:pPr>
            <a:endParaRPr lang="es-MX" dirty="0">
              <a:latin typeface="Arial" panose="020B0604020202020204" pitchFamily="34" charset="0"/>
              <a:cs typeface="Arial" panose="020B0604020202020204" pitchFamily="34" charset="0"/>
            </a:endParaRPr>
          </a:p>
          <a:p>
            <a:pPr indent="450000" algn="just">
              <a:lnSpc>
                <a:spcPct val="150000"/>
              </a:lnSpc>
            </a:pPr>
            <a:r>
              <a:rPr lang="es-MX" b="1" dirty="0">
                <a:latin typeface="Arial" panose="020B0604020202020204" pitchFamily="34" charset="0"/>
                <a:cs typeface="Arial" panose="020B0604020202020204" pitchFamily="34" charset="0"/>
              </a:rPr>
              <a:t>2. Exploración de estructuras de datos</a:t>
            </a:r>
          </a:p>
          <a:p>
            <a:pPr indent="450000" algn="just">
              <a:lnSpc>
                <a:spcPct val="150000"/>
              </a:lnSpc>
            </a:pPr>
            <a:r>
              <a:rPr lang="es-MX" dirty="0">
                <a:latin typeface="Arial" panose="020B0604020202020204" pitchFamily="34" charset="0"/>
                <a:cs typeface="Arial" panose="020B0604020202020204" pitchFamily="34" charset="0"/>
              </a:rPr>
              <a:t>La recursividad es fundamental en la navegación de estructuras de datos como árboles y grafos. Por ejemplo, el recorrido en profundidad (DFS) y el recorrido en anchura (BFS) utilizan funciones recursivas para explorar todas las rutas de un grafo o todos los nodos de un árbol.</a:t>
            </a:r>
          </a:p>
        </p:txBody>
      </p:sp>
      <p:pic>
        <p:nvPicPr>
          <p:cNvPr id="3" name="Imagen 2">
            <a:extLst>
              <a:ext uri="{FF2B5EF4-FFF2-40B4-BE49-F238E27FC236}">
                <a16:creationId xmlns:a16="http://schemas.microsoft.com/office/drawing/2014/main" id="{A4A75E13-CC60-5C1D-518A-0FC8D560C1BF}"/>
              </a:ext>
            </a:extLst>
          </p:cNvPr>
          <p:cNvPicPr>
            <a:picLocks noChangeAspect="1"/>
          </p:cNvPicPr>
          <p:nvPr/>
        </p:nvPicPr>
        <p:blipFill>
          <a:blip r:embed="rId3"/>
          <a:stretch>
            <a:fillRect/>
          </a:stretch>
        </p:blipFill>
        <p:spPr>
          <a:xfrm>
            <a:off x="7537704" y="3660886"/>
            <a:ext cx="4654295" cy="3186483"/>
          </a:xfrm>
          <a:prstGeom prst="rect">
            <a:avLst/>
          </a:prstGeom>
        </p:spPr>
      </p:pic>
    </p:spTree>
    <p:extLst>
      <p:ext uri="{BB962C8B-B14F-4D97-AF65-F5344CB8AC3E}">
        <p14:creationId xmlns:p14="http://schemas.microsoft.com/office/powerpoint/2010/main" val="3337092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86E6FC-E1E9-C3BE-9794-D654FF15783F}"/>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2FDBCA90-2A57-D568-7E98-48171882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2954D33C-1549-5364-B176-3F5477CE7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1DF04E21-17F5-458E-4130-AC2B3FD2B364}"/>
              </a:ext>
            </a:extLst>
          </p:cNvPr>
          <p:cNvSpPr>
            <a:spLocks noGrp="1"/>
          </p:cNvSpPr>
          <p:nvPr>
            <p:ph type="title"/>
          </p:nvPr>
        </p:nvSpPr>
        <p:spPr>
          <a:xfrm>
            <a:off x="8087653" y="1153639"/>
            <a:ext cx="3363974" cy="1901288"/>
          </a:xfrm>
          <a:noFill/>
          <a:ln>
            <a:solidFill>
              <a:srgbClr val="FFFFFF"/>
            </a:solidFill>
          </a:ln>
          <a:effectLst>
            <a:glow rad="152400">
              <a:schemeClr val="bg1">
                <a:alpha val="13000"/>
              </a:schemeClr>
            </a:glow>
          </a:effectLst>
        </p:spPr>
        <p:txBody>
          <a:bodyPr wrap="square" rtlCol="0">
            <a:normAutofit fontScale="90000"/>
          </a:bodyPr>
          <a:lstStyle/>
          <a:p>
            <a:pPr rtl="0"/>
            <a:r>
              <a:rPr lang="es-MX" b="1" dirty="0">
                <a:solidFill>
                  <a:srgbClr val="FFFFFF"/>
                </a:solidFill>
              </a:rPr>
              <a:t>APLICACIONES DE LA RECURSIVIDAD EN LA TECNOLOGÌA</a:t>
            </a:r>
          </a:p>
        </p:txBody>
      </p:sp>
      <p:sp>
        <p:nvSpPr>
          <p:cNvPr id="7" name="CuadroTexto 6">
            <a:extLst>
              <a:ext uri="{FF2B5EF4-FFF2-40B4-BE49-F238E27FC236}">
                <a16:creationId xmlns:a16="http://schemas.microsoft.com/office/drawing/2014/main" id="{12CCBD01-0209-4940-D18C-AE1A20D21A68}"/>
              </a:ext>
            </a:extLst>
          </p:cNvPr>
          <p:cNvSpPr txBox="1"/>
          <p:nvPr/>
        </p:nvSpPr>
        <p:spPr>
          <a:xfrm>
            <a:off x="142425" y="84494"/>
            <a:ext cx="7252855" cy="5442516"/>
          </a:xfrm>
          <a:prstGeom prst="rect">
            <a:avLst/>
          </a:prstGeom>
          <a:noFill/>
        </p:spPr>
        <p:txBody>
          <a:bodyPr wrap="square" rtlCol="0">
            <a:spAutoFit/>
          </a:bodyPr>
          <a:lstStyle/>
          <a:p>
            <a:pPr indent="450000" algn="just">
              <a:lnSpc>
                <a:spcPct val="150000"/>
              </a:lnSpc>
            </a:pPr>
            <a:endParaRPr lang="es-MX" b="1" dirty="0">
              <a:latin typeface="Arial" panose="020B0604020202020204" pitchFamily="34" charset="0"/>
              <a:cs typeface="Arial" panose="020B0604020202020204" pitchFamily="34" charset="0"/>
            </a:endParaRPr>
          </a:p>
          <a:p>
            <a:pPr indent="450000" algn="just">
              <a:lnSpc>
                <a:spcPct val="150000"/>
              </a:lnSpc>
            </a:pPr>
            <a:r>
              <a:rPr lang="es-MX" b="1" dirty="0">
                <a:latin typeface="Arial" panose="020B0604020202020204" pitchFamily="34" charset="0"/>
                <a:cs typeface="Arial" panose="020B0604020202020204" pitchFamily="34" charset="0"/>
              </a:rPr>
              <a:t>3. Problemas matemáticos complejos</a:t>
            </a:r>
          </a:p>
          <a:p>
            <a:pPr indent="450000" algn="just">
              <a:lnSpc>
                <a:spcPct val="150000"/>
              </a:lnSpc>
            </a:pPr>
            <a:r>
              <a:rPr lang="es-MX" dirty="0">
                <a:latin typeface="Arial" panose="020B0604020202020204" pitchFamily="34" charset="0"/>
                <a:cs typeface="Arial" panose="020B0604020202020204" pitchFamily="34" charset="0"/>
              </a:rPr>
              <a:t>La recursividad es común en la resolución de problemas matemáticos que se pueden descomponer en subproblemas. Ejemplos incluyen la solución de ecuaciones diferenciales, sumatorias y series.</a:t>
            </a:r>
          </a:p>
          <a:p>
            <a:pPr indent="450000" algn="just">
              <a:lnSpc>
                <a:spcPct val="150000"/>
              </a:lnSpc>
            </a:pPr>
            <a:endParaRPr lang="es-MX" b="1" dirty="0">
              <a:latin typeface="Arial" panose="020B0604020202020204" pitchFamily="34" charset="0"/>
              <a:cs typeface="Arial" panose="020B0604020202020204" pitchFamily="34" charset="0"/>
            </a:endParaRPr>
          </a:p>
          <a:p>
            <a:pPr indent="450000" algn="just">
              <a:lnSpc>
                <a:spcPct val="150000"/>
              </a:lnSpc>
            </a:pPr>
            <a:r>
              <a:rPr lang="es-MX" b="1" dirty="0">
                <a:latin typeface="Arial" panose="020B0604020202020204" pitchFamily="34" charset="0"/>
                <a:cs typeface="Arial" panose="020B0604020202020204" pitchFamily="34" charset="0"/>
              </a:rPr>
              <a:t>4. Desarrollo de algoritmos en inteligencia artificial</a:t>
            </a:r>
          </a:p>
          <a:p>
            <a:pPr indent="450000" algn="just">
              <a:lnSpc>
                <a:spcPct val="150000"/>
              </a:lnSpc>
            </a:pPr>
            <a:r>
              <a:rPr lang="es-MX" dirty="0">
                <a:latin typeface="Arial" panose="020B0604020202020204" pitchFamily="34" charset="0"/>
                <a:cs typeface="Arial" panose="020B0604020202020204" pitchFamily="34" charset="0"/>
              </a:rPr>
              <a:t>En inteligencia artificial, la recursividad permite a los algoritmos de aprendizaje automático y procesamiento de lenguaje natural manejar datos que tienen estructuras jerárquicas o anidadas. La recursividad se utiliza a menudo en el procesamiento de expresiones regulares y similares.</a:t>
            </a:r>
          </a:p>
        </p:txBody>
      </p:sp>
      <p:pic>
        <p:nvPicPr>
          <p:cNvPr id="4" name="Imagen 3">
            <a:extLst>
              <a:ext uri="{FF2B5EF4-FFF2-40B4-BE49-F238E27FC236}">
                <a16:creationId xmlns:a16="http://schemas.microsoft.com/office/drawing/2014/main" id="{23E87B0C-C7B3-D540-6860-1FDCDF27627B}"/>
              </a:ext>
            </a:extLst>
          </p:cNvPr>
          <p:cNvPicPr>
            <a:picLocks noChangeAspect="1"/>
          </p:cNvPicPr>
          <p:nvPr/>
        </p:nvPicPr>
        <p:blipFill>
          <a:blip r:embed="rId3"/>
          <a:stretch>
            <a:fillRect/>
          </a:stretch>
        </p:blipFill>
        <p:spPr>
          <a:xfrm>
            <a:off x="7537288" y="3607269"/>
            <a:ext cx="4654296" cy="3250731"/>
          </a:xfrm>
          <a:prstGeom prst="rect">
            <a:avLst/>
          </a:prstGeom>
        </p:spPr>
      </p:pic>
    </p:spTree>
    <p:extLst>
      <p:ext uri="{BB962C8B-B14F-4D97-AF65-F5344CB8AC3E}">
        <p14:creationId xmlns:p14="http://schemas.microsoft.com/office/powerpoint/2010/main" val="43194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D91CC3-AF55-6061-1920-0471DCC9A8A9}"/>
            </a:ext>
          </a:extLst>
        </p:cNvPr>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id="{E88B5EC6-D9A9-804C-2A1E-CCD58930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0" name="Rectángulo 19">
            <a:extLst>
              <a:ext uri="{FF2B5EF4-FFF2-40B4-BE49-F238E27FC236}">
                <a16:creationId xmlns:a16="http://schemas.microsoft.com/office/drawing/2014/main" id="{74689BBF-CAA9-F3C0-76DA-7C472EDD6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2" name="Título 1">
            <a:extLst>
              <a:ext uri="{FF2B5EF4-FFF2-40B4-BE49-F238E27FC236}">
                <a16:creationId xmlns:a16="http://schemas.microsoft.com/office/drawing/2014/main" id="{42E0A3C8-B1DB-EBFF-DAD3-3A6D8A2124F1}"/>
              </a:ext>
            </a:extLst>
          </p:cNvPr>
          <p:cNvSpPr>
            <a:spLocks noGrp="1"/>
          </p:cNvSpPr>
          <p:nvPr>
            <p:ph type="title"/>
          </p:nvPr>
        </p:nvSpPr>
        <p:spPr>
          <a:xfrm>
            <a:off x="7793596" y="763856"/>
            <a:ext cx="4255979" cy="1901288"/>
          </a:xfrm>
          <a:noFill/>
          <a:ln>
            <a:solidFill>
              <a:srgbClr val="FFFFFF"/>
            </a:solidFill>
          </a:ln>
          <a:effectLst>
            <a:glow rad="152400">
              <a:schemeClr val="bg1">
                <a:alpha val="13000"/>
              </a:schemeClr>
            </a:glow>
          </a:effectLst>
        </p:spPr>
        <p:txBody>
          <a:bodyPr wrap="square" rtlCol="0">
            <a:normAutofit/>
          </a:bodyPr>
          <a:lstStyle/>
          <a:p>
            <a:pPr rtl="0"/>
            <a:r>
              <a:rPr lang="es-MX" b="1" dirty="0">
                <a:solidFill>
                  <a:srgbClr val="FFFFFF"/>
                </a:solidFill>
              </a:rPr>
              <a:t>PROCEDIMIENTOS RECURSIVOS</a:t>
            </a:r>
          </a:p>
        </p:txBody>
      </p:sp>
      <p:sp>
        <p:nvSpPr>
          <p:cNvPr id="7" name="CuadroTexto 6">
            <a:extLst>
              <a:ext uri="{FF2B5EF4-FFF2-40B4-BE49-F238E27FC236}">
                <a16:creationId xmlns:a16="http://schemas.microsoft.com/office/drawing/2014/main" id="{76448F4F-969A-CA93-5AD0-055CDC0D0D3A}"/>
              </a:ext>
            </a:extLst>
          </p:cNvPr>
          <p:cNvSpPr txBox="1"/>
          <p:nvPr/>
        </p:nvSpPr>
        <p:spPr>
          <a:xfrm>
            <a:off x="142425" y="84494"/>
            <a:ext cx="7252855" cy="6273512"/>
          </a:xfrm>
          <a:prstGeom prst="rect">
            <a:avLst/>
          </a:prstGeom>
          <a:noFill/>
        </p:spPr>
        <p:txBody>
          <a:bodyPr wrap="square" rtlCol="0">
            <a:spAutoFit/>
          </a:bodyPr>
          <a:lstStyle/>
          <a:p>
            <a:pPr indent="450000" algn="just">
              <a:lnSpc>
                <a:spcPct val="150000"/>
              </a:lnSpc>
            </a:pPr>
            <a:r>
              <a:rPr lang="es-MX" dirty="0">
                <a:latin typeface="Arial" panose="020B0604020202020204" pitchFamily="34" charset="0"/>
                <a:cs typeface="Arial" panose="020B0604020202020204" pitchFamily="34" charset="0"/>
              </a:rPr>
              <a:t>Un procedimiento o función recursiva es aquella que se llama así misma. Esta permite una repetición recursiva sin un procedimiento diferente de parámetros. La recursión es una alternativa a la iteración muy elegante en la solución de problemas, especialmente si estos tienen naturaleza recursiva. </a:t>
            </a:r>
          </a:p>
          <a:p>
            <a:pPr indent="450000" algn="just">
              <a:lnSpc>
                <a:spcPct val="150000"/>
              </a:lnSpc>
            </a:pPr>
            <a:endParaRPr lang="es-MX" b="1" dirty="0">
              <a:latin typeface="Arial" panose="020B0604020202020204" pitchFamily="34" charset="0"/>
              <a:cs typeface="Arial" panose="020B0604020202020204" pitchFamily="34" charset="0"/>
            </a:endParaRPr>
          </a:p>
          <a:p>
            <a:pPr indent="450000" algn="just">
              <a:lnSpc>
                <a:spcPct val="150000"/>
              </a:lnSpc>
            </a:pPr>
            <a:r>
              <a:rPr lang="es-MX" b="1" dirty="0">
                <a:latin typeface="Arial" panose="020B0604020202020204" pitchFamily="34" charset="0"/>
                <a:cs typeface="Arial" panose="020B0604020202020204" pitchFamily="34" charset="0"/>
              </a:rPr>
              <a:t>Tipos de recursividad </a:t>
            </a:r>
          </a:p>
          <a:p>
            <a:pPr indent="450000" algn="just">
              <a:lnSpc>
                <a:spcPct val="150000"/>
              </a:lnSpc>
            </a:pPr>
            <a:r>
              <a:rPr lang="es-MX" dirty="0">
                <a:latin typeface="Arial" panose="020B0604020202020204" pitchFamily="34" charset="0"/>
                <a:cs typeface="Arial" panose="020B0604020202020204" pitchFamily="34" charset="0"/>
              </a:rPr>
              <a:t>Según el subprograma al que, se llama, existen dos tipos de recursión. </a:t>
            </a:r>
          </a:p>
          <a:p>
            <a:pPr indent="450000" algn="just">
              <a:lnSpc>
                <a:spcPct val="150000"/>
              </a:lnSpc>
            </a:pPr>
            <a:r>
              <a:rPr lang="es-MX" dirty="0">
                <a:latin typeface="Arial" panose="020B0604020202020204" pitchFamily="34" charset="0"/>
                <a:cs typeface="Arial" panose="020B0604020202020204" pitchFamily="34" charset="0"/>
              </a:rPr>
              <a:t>-Recursividad simple o directa: La función incluye una referencia a sí misma.  </a:t>
            </a:r>
          </a:p>
          <a:p>
            <a:pPr indent="450000" algn="just">
              <a:lnSpc>
                <a:spcPct val="150000"/>
              </a:lnSpc>
            </a:pPr>
            <a:r>
              <a:rPr lang="es-MX" dirty="0">
                <a:latin typeface="Arial" panose="020B0604020202020204" pitchFamily="34" charset="0"/>
                <a:cs typeface="Arial" panose="020B0604020202020204" pitchFamily="34" charset="0"/>
              </a:rPr>
              <a:t>-Recursividad o indirecta: El módulo llama a otros módulos de forma ya la última </a:t>
            </a:r>
          </a:p>
          <a:p>
            <a:pPr indent="450000" algn="just">
              <a:lnSpc>
                <a:spcPct val="150000"/>
              </a:lnSpc>
            </a:pPr>
            <a:r>
              <a:rPr lang="es-MX" dirty="0">
                <a:latin typeface="Arial" panose="020B0604020202020204" pitchFamily="34" charset="0"/>
                <a:cs typeface="Arial" panose="020B0604020202020204" pitchFamily="34" charset="0"/>
              </a:rPr>
              <a:t>llamada se llama al primero. </a:t>
            </a:r>
          </a:p>
          <a:p>
            <a:pPr indent="450000" algn="just">
              <a:lnSpc>
                <a:spcPct val="150000"/>
              </a:lnSpc>
            </a:pPr>
            <a:endParaRPr lang="es-MX"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C2BB1962-BDDB-8299-CB08-CBEB76F2BEEE}"/>
              </a:ext>
            </a:extLst>
          </p:cNvPr>
          <p:cNvPicPr>
            <a:picLocks noChangeAspect="1"/>
          </p:cNvPicPr>
          <p:nvPr/>
        </p:nvPicPr>
        <p:blipFill>
          <a:blip r:embed="rId3"/>
          <a:stretch>
            <a:fillRect/>
          </a:stretch>
        </p:blipFill>
        <p:spPr>
          <a:xfrm>
            <a:off x="7537702" y="3429000"/>
            <a:ext cx="4654297" cy="3429000"/>
          </a:xfrm>
          <a:prstGeom prst="rect">
            <a:avLst/>
          </a:prstGeom>
        </p:spPr>
      </p:pic>
    </p:spTree>
    <p:extLst>
      <p:ext uri="{BB962C8B-B14F-4D97-AF65-F5344CB8AC3E}">
        <p14:creationId xmlns:p14="http://schemas.microsoft.com/office/powerpoint/2010/main" val="834214178"/>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2.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financiero</Template>
  <TotalTime>115</TotalTime>
  <Words>1616</Words>
  <Application>Microsoft Office PowerPoint</Application>
  <PresentationFormat>Panorámica</PresentationFormat>
  <Paragraphs>108</Paragraphs>
  <Slides>17</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Gill Sans MT</vt:lpstr>
      <vt:lpstr>Paquete</vt:lpstr>
      <vt:lpstr>Presentación de PowerPoint</vt:lpstr>
      <vt:lpstr>RECURSIVIDAD</vt:lpstr>
      <vt:lpstr>INTRODUCCIÒN</vt:lpstr>
      <vt:lpstr>JUSTIFICACIÒN</vt:lpstr>
      <vt:lpstr>Definición</vt:lpstr>
      <vt:lpstr>Ventajas y Desventajas</vt:lpstr>
      <vt:lpstr>APLICACIONES DE LA RECURSIVIDAD EN LA TECNOLOGÌA</vt:lpstr>
      <vt:lpstr>APLICACIONES DE LA RECURSIVIDAD EN LA TECNOLOGÌA</vt:lpstr>
      <vt:lpstr>PROCEDIMIENTOS RECURSIVOS</vt:lpstr>
      <vt:lpstr>PROCEDIMIENTOS RECURSIVOS</vt:lpstr>
      <vt:lpstr>EJEMPLOS DE CASOS RECURSIVOS</vt:lpstr>
      <vt:lpstr>EJEMPLOS DE CASOS RECURSIVOS</vt:lpstr>
      <vt:lpstr>EJEMPLOS DE CASOS RECURSIVOS</vt:lpstr>
      <vt:lpstr>EJEMPLOS DE CASOS RECURSIVOS</vt:lpstr>
      <vt:lpstr>CONCLUSIÒN</vt:lpstr>
      <vt:lpstr>FUENTES DE INFORMACIÒN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DARVIN ROBLERO GONZALEZ</dc:creator>
  <cp:lastModifiedBy>DARVIN ROBLERO GONZALEZ</cp:lastModifiedBy>
  <cp:revision>1</cp:revision>
  <dcterms:created xsi:type="dcterms:W3CDTF">2025-11-24T02:54:57Z</dcterms:created>
  <dcterms:modified xsi:type="dcterms:W3CDTF">2025-11-24T04:50:42Z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